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521" r:id="rId3"/>
    <p:sldId id="523" r:id="rId4"/>
    <p:sldId id="531" r:id="rId5"/>
    <p:sldId id="524" r:id="rId6"/>
    <p:sldId id="356" r:id="rId7"/>
    <p:sldId id="525" r:id="rId8"/>
    <p:sldId id="527" r:id="rId9"/>
    <p:sldId id="526" r:id="rId10"/>
    <p:sldId id="528" r:id="rId11"/>
    <p:sldId id="529" r:id="rId12"/>
    <p:sldId id="275" r:id="rId13"/>
    <p:sldId id="276" r:id="rId14"/>
    <p:sldId id="260" r:id="rId15"/>
    <p:sldId id="530" r:id="rId16"/>
    <p:sldId id="304" r:id="rId17"/>
    <p:sldId id="279" r:id="rId18"/>
    <p:sldId id="259" r:id="rId19"/>
    <p:sldId id="286" r:id="rId20"/>
    <p:sldId id="261" r:id="rId21"/>
    <p:sldId id="262" r:id="rId22"/>
    <p:sldId id="263" r:id="rId23"/>
    <p:sldId id="264" r:id="rId24"/>
    <p:sldId id="285" r:id="rId25"/>
    <p:sldId id="265" r:id="rId26"/>
    <p:sldId id="2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1500"/>
    <a:srgbClr val="FF8F0B"/>
    <a:srgbClr val="C85CE5"/>
    <a:srgbClr val="54AAFE"/>
    <a:srgbClr val="FFB764"/>
    <a:srgbClr val="D98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2"/>
    <p:restoredTop sz="83755"/>
  </p:normalViewPr>
  <p:slideViewPr>
    <p:cSldViewPr snapToGrid="0" snapToObjects="1" showGuides="1">
      <p:cViewPr varScale="1">
        <p:scale>
          <a:sx n="109" d="100"/>
          <a:sy n="109" d="100"/>
        </p:scale>
        <p:origin x="376" y="176"/>
      </p:cViewPr>
      <p:guideLst>
        <p:guide orient="horz" pos="2112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70B0E-D35D-9042-B474-1932228F602D}" type="datetimeFigureOut">
              <a:rPr lang="en-US" smtClean="0"/>
              <a:t>2/24/24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CE3BE-21B5-EB45-9686-F8DD82FD2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1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give everyone 5 points on midterm.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55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6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5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2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7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" name="Google Shape;25;p4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803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6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7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2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9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3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55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5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1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B7EDA-036F-1F44-82C7-B40FE6229DF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F1030C-2645-DE49-8479-B1A17A2456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06615" cy="65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F9C0A7-DE30-CD44-878D-F92BAFC4B767}"/>
              </a:ext>
            </a:extLst>
          </p:cNvPr>
          <p:cNvSpPr txBox="1"/>
          <p:nvPr userDrawn="1"/>
        </p:nvSpPr>
        <p:spPr>
          <a:xfrm>
            <a:off x="11922369" y="820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6F03644-DA64-5043-8688-BF67480120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646" y="1"/>
            <a:ext cx="1805354" cy="80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7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ioletpeng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violetpeng.github.io/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37062"/>
            <a:ext cx="9144000" cy="1467504"/>
          </a:xfrm>
        </p:spPr>
        <p:txBody>
          <a:bodyPr>
            <a:normAutofit/>
          </a:bodyPr>
          <a:lstStyle/>
          <a:p>
            <a:r>
              <a:rPr lang="en-US" dirty="0"/>
              <a:t>Midterm Debrief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46264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/>
              <a:t>CS 162: Natural Language Processing</a:t>
            </a:r>
          </a:p>
          <a:p>
            <a:r>
              <a:rPr lang="en-US" dirty="0"/>
              <a:t>Nanyun (Violet) Peng</a:t>
            </a:r>
          </a:p>
          <a:p>
            <a:r>
              <a:rPr lang="en-US" dirty="0"/>
              <a:t>Course website: </a:t>
            </a:r>
            <a:r>
              <a:rPr lang="en-US" dirty="0">
                <a:hlinkClick r:id="rId3"/>
              </a:rPr>
              <a:t>https://vnpeng.net/</a:t>
            </a:r>
            <a:r>
              <a:rPr lang="en-US" dirty="0">
                <a:hlinkClick r:id="rId4"/>
              </a:rPr>
              <a:t>cs162_win24.html</a:t>
            </a:r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67D4E0D1-437A-D54B-8016-8E73C6872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1963" y="4600028"/>
            <a:ext cx="241767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</a:rPr>
              <a:t>syllabus,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</a:rPr>
              <a:t>announcements,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</a:rPr>
              <a:t>slides,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 err="1">
                <a:solidFill>
                  <a:schemeClr val="accent4"/>
                </a:solidFill>
              </a:rPr>
              <a:t>homeworks</a:t>
            </a:r>
            <a:endParaRPr lang="en-US" altLang="en-US" sz="2400" dirty="0">
              <a:solidFill>
                <a:schemeClr val="accent4"/>
              </a:solidFill>
            </a:endParaRP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0A4FE754-7BC0-F140-83A8-74F5C33C5CA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839200" y="4663526"/>
            <a:ext cx="512763" cy="650876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F48AF1C-F977-9A47-A398-AAE22663BA7C}"/>
              </a:ext>
            </a:extLst>
          </p:cNvPr>
          <p:cNvSpPr txBox="1">
            <a:spLocks/>
          </p:cNvSpPr>
          <p:nvPr/>
        </p:nvSpPr>
        <p:spPr>
          <a:xfrm>
            <a:off x="4038600" y="6384554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702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915C-C339-3FDF-39E7-A63340FF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E8EF57-101F-82EA-92DB-35E75E3CF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900" y="2007394"/>
            <a:ext cx="10286080" cy="227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5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B65C-B773-3D39-F65A-1C7BE446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Pretraining Recap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13C27-DCF9-4CDF-06F3-EEEE31016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6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BEAC8-21E7-3442-A2D3-E05EDF8C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Pre-training Model Architectures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46F08F-4B51-DE4E-831F-4E599FBC3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Bidirectional            Unidirectional            </a:t>
            </a:r>
            <a:r>
              <a:rPr lang="en" altLang="zh-CN" dirty="0"/>
              <a:t>Independently</a:t>
            </a:r>
            <a:r>
              <a:rPr kumimoji="1" lang="en-US" altLang="zh-CN" dirty="0"/>
              <a:t> </a:t>
            </a:r>
            <a:r>
              <a:rPr lang="en-US" altLang="zh-CN" dirty="0"/>
              <a:t>bidirectional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3AAA68-6C53-794C-B800-A616CD076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59768"/>
            <a:ext cx="10813882" cy="2519363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728AD97-701F-DA4B-8EA0-F20ADE165DF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65760" y="6589336"/>
            <a:ext cx="11460480" cy="268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/>
              <a:t>Jacob Devlin, et al. </a:t>
            </a:r>
            <a:r>
              <a:rPr lang="en-US" altLang="zh-CN" sz="1800" i="1" dirty="0"/>
              <a:t>BERT: Pre-training of Deep Bidirectional Transformers for Language Understanding. NA</a:t>
            </a:r>
            <a:r>
              <a:rPr lang="en-US" altLang="zh-CN" sz="1800" dirty="0"/>
              <a:t>ACL 2018.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D9B42F-523D-FB4B-AC41-CF2FC6C5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78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77B5F-C08E-2E41-A8F8-03F6044E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Unidirectional Pre-training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378FF6-2DB1-4747-BFA2-A96E4C26C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Decoder-only and cannot condition on future words</a:t>
            </a:r>
          </a:p>
          <a:p>
            <a:r>
              <a:rPr lang="en-US" altLang="zh-CN" dirty="0"/>
              <a:t>Improving Language Understanding by </a:t>
            </a:r>
          </a:p>
          <a:p>
            <a:pPr marL="0" indent="0">
              <a:buNone/>
            </a:pPr>
            <a:r>
              <a:rPr lang="en-US" altLang="zh-CN" b="1" dirty="0"/>
              <a:t>G</a:t>
            </a:r>
            <a:r>
              <a:rPr lang="en-US" altLang="zh-CN" dirty="0"/>
              <a:t>enerative </a:t>
            </a:r>
            <a:r>
              <a:rPr lang="en-US" altLang="zh-CN" b="1" dirty="0"/>
              <a:t>P</a:t>
            </a:r>
            <a:r>
              <a:rPr lang="en-US" altLang="zh-CN" dirty="0"/>
              <a:t>re-</a:t>
            </a:r>
            <a:r>
              <a:rPr lang="en-US" altLang="zh-CN" b="1" dirty="0"/>
              <a:t>T</a:t>
            </a:r>
            <a:r>
              <a:rPr lang="en-US" altLang="zh-CN" dirty="0"/>
              <a:t>raining (GPT), </a:t>
            </a:r>
            <a:r>
              <a:rPr lang="en-US" altLang="zh-CN" dirty="0" err="1"/>
              <a:t>OpenAI</a:t>
            </a:r>
            <a:r>
              <a:rPr lang="en-US" altLang="zh-CN" dirty="0"/>
              <a:t>, 2018</a:t>
            </a:r>
            <a:endParaRPr lang="en" altLang="zh-CN" dirty="0"/>
          </a:p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7F08E1F-D13C-334F-A8A1-BEDA6A06E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216" y="2765082"/>
            <a:ext cx="3148584" cy="34118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5110DA4-AB1C-7F4D-B634-A2E8A6BF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86537"/>
            <a:ext cx="7095904" cy="2390426"/>
          </a:xfrm>
          <a:prstGeom prst="rect">
            <a:avLst/>
          </a:prstGeo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C7C30214-4B2E-4941-A20D-9B6F7FC2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25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708E-60A0-7461-7FA7-5AEC8AC7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</a:t>
            </a:r>
            <a:r>
              <a:rPr lang="en-US" altLang="zh-CN" dirty="0"/>
              <a:t> Pre-training and Fine-tuning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A9C16-3673-A79A-EDD6-310982982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pre-training, finetune by training a classifier on the hidden state of the </a:t>
            </a:r>
            <a:r>
              <a:rPr lang="en-US" altLang="zh-CN" dirty="0"/>
              <a:t>last word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2FBAC-34C4-257A-870D-98C210FCF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96" y="2875068"/>
            <a:ext cx="10279504" cy="2866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79F914-FBB6-32FC-CA4E-E641D6889EF5}"/>
              </a:ext>
            </a:extLst>
          </p:cNvPr>
          <p:cNvSpPr txBox="1"/>
          <p:nvPr/>
        </p:nvSpPr>
        <p:spPr>
          <a:xfrm>
            <a:off x="4988859" y="5988734"/>
            <a:ext cx="6364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Paper title: Language Models are Few-Shot Learners, A.K.A. GPT-3.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Neurips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2020,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best paper award</a:t>
            </a:r>
            <a:r>
              <a:rPr lang="en-US" dirty="0"/>
              <a:t>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AB3CC9-F8EC-7646-B963-3CBD51768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3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ADB354-646B-3749-B59C-3B069C0B9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 Technical Details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20021F-E323-F84D-8360-25B1F2774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dirty="0"/>
              <a:t>GPT in 2018 was a big success in pre-training a decoder!</a:t>
            </a:r>
          </a:p>
          <a:p>
            <a:r>
              <a:rPr lang="en" altLang="zh-CN" dirty="0"/>
              <a:t>Transformer decoder with 12 layers, 117M parameters</a:t>
            </a:r>
          </a:p>
          <a:p>
            <a:r>
              <a:rPr lang="en" altLang="zh-CN" dirty="0"/>
              <a:t>768-dimensional hidden states, 3072-dimensional feed-forward hidden layers</a:t>
            </a:r>
          </a:p>
          <a:p>
            <a:r>
              <a:rPr lang="en" altLang="zh-CN" dirty="0"/>
              <a:t>Byte-pair encoding with 40,000 tokens</a:t>
            </a:r>
          </a:p>
          <a:p>
            <a:r>
              <a:rPr lang="en" altLang="zh-CN" dirty="0"/>
              <a:t>Trained on </a:t>
            </a:r>
            <a:r>
              <a:rPr lang="en" altLang="zh-CN" dirty="0" err="1"/>
              <a:t>BooksCorpus</a:t>
            </a:r>
            <a:r>
              <a:rPr lang="en" altLang="zh-CN" dirty="0"/>
              <a:t>: over 7000 unique books.</a:t>
            </a:r>
          </a:p>
          <a:p>
            <a:r>
              <a:rPr lang="en" altLang="zh-CN" dirty="0"/>
              <a:t>Contains long spans of contiguous text, for learning long-distance dependencies.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2333C7-E610-DB4E-9C64-5FD214EB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26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CD0E2-A0CE-F94F-BFED-855B1ABE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Fine-tuning GPT for Downstream Tasks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C02B839-1673-244C-8F8D-3220CE028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542" y="1825625"/>
            <a:ext cx="10430915" cy="435133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DE537-3C59-6846-B76A-8348D8345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31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96BCF-C4A3-224B-9F56-CF32FB03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 for </a:t>
            </a:r>
            <a:r>
              <a:rPr lang="en" altLang="zh-CN" dirty="0"/>
              <a:t>Natural Language Inference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A7D16C-4770-EC49-8E4B-43695970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680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dirty="0"/>
              <a:t>How to format inputs to the decoder for finetuning tasks?</a:t>
            </a:r>
          </a:p>
          <a:p>
            <a:pPr marL="0" indent="0">
              <a:buNone/>
            </a:pP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Natural Language Inference: Label pairs of sentences as entailing/contradictory/neutral</a:t>
            </a:r>
          </a:p>
          <a:p>
            <a:endParaRPr lang="en" altLang="zh-CN" dirty="0"/>
          </a:p>
          <a:p>
            <a:pPr marL="0" indent="0">
              <a:buNone/>
            </a:pPr>
            <a:r>
              <a:rPr lang="en" altLang="zh-CN" dirty="0">
                <a:solidFill>
                  <a:srgbClr val="C00000"/>
                </a:solidFill>
              </a:rPr>
              <a:t>[START] </a:t>
            </a:r>
            <a:r>
              <a:rPr lang="en" altLang="zh-CN" dirty="0">
                <a:solidFill>
                  <a:srgbClr val="0070C0"/>
                </a:solidFill>
              </a:rPr>
              <a:t>The man is in the doorway </a:t>
            </a:r>
            <a:r>
              <a:rPr lang="en" altLang="zh-CN" dirty="0">
                <a:solidFill>
                  <a:srgbClr val="C00000"/>
                </a:solidFill>
              </a:rPr>
              <a:t>[DELIM] </a:t>
            </a:r>
            <a:r>
              <a:rPr lang="en" altLang="zh-CN" dirty="0">
                <a:solidFill>
                  <a:srgbClr val="0070C0"/>
                </a:solidFill>
              </a:rPr>
              <a:t>The person is near the door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C00000"/>
                </a:solidFill>
              </a:rPr>
              <a:t>[EXTRACT]</a:t>
            </a:r>
          </a:p>
          <a:p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The linear classifier is applied to the representation of the </a:t>
            </a:r>
            <a:r>
              <a:rPr lang="en" altLang="zh-CN" dirty="0">
                <a:solidFill>
                  <a:srgbClr val="C00000"/>
                </a:solidFill>
              </a:rPr>
              <a:t>[EXTRACT]</a:t>
            </a:r>
            <a:r>
              <a:rPr lang="en" altLang="zh-CN" dirty="0"/>
              <a:t> token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E9E9C7-3ED8-CE4E-8538-E01EADAE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45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FEFF-AF75-A211-3C89-73F5C8B7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Independently</a:t>
            </a:r>
            <a:r>
              <a:rPr kumimoji="1" lang="en-US" altLang="zh-CN" dirty="0"/>
              <a:t> B</a:t>
            </a:r>
            <a:r>
              <a:rPr lang="en-US" altLang="zh-CN" dirty="0"/>
              <a:t>idirectional Pre-t</a:t>
            </a:r>
            <a:r>
              <a:rPr lang="en-US" dirty="0"/>
              <a:t>raining</a:t>
            </a:r>
          </a:p>
        </p:txBody>
      </p:sp>
      <p:pic>
        <p:nvPicPr>
          <p:cNvPr id="1026" name="Picture 2" descr="Can You Believe Elmo Is 30?! - E! Online">
            <a:extLst>
              <a:ext uri="{FF2B5EF4-FFF2-40B4-BE49-F238E27FC236}">
                <a16:creationId xmlns:a16="http://schemas.microsoft.com/office/drawing/2014/main" id="{56C4295A-DA88-CB53-E891-82934E7812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76" y="4666278"/>
            <a:ext cx="2247326" cy="165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8C8F2F-875F-CCF8-7C23-C56783599996}"/>
              </a:ext>
            </a:extLst>
          </p:cNvPr>
          <p:cNvSpPr txBox="1"/>
          <p:nvPr/>
        </p:nvSpPr>
        <p:spPr>
          <a:xfrm>
            <a:off x="410700" y="6329358"/>
            <a:ext cx="426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ELMo</a:t>
            </a:r>
            <a:r>
              <a:rPr lang="en-US" dirty="0"/>
              <a:t> (</a:t>
            </a:r>
            <a:r>
              <a:rPr lang="en-US" b="1" dirty="0"/>
              <a:t>E</a:t>
            </a:r>
            <a:r>
              <a:rPr lang="en-US" dirty="0"/>
              <a:t>mbeddings from </a:t>
            </a:r>
            <a:r>
              <a:rPr lang="en-US" b="1" dirty="0"/>
              <a:t>L</a:t>
            </a:r>
            <a:r>
              <a:rPr lang="en-US" dirty="0"/>
              <a:t>anguage </a:t>
            </a:r>
            <a:r>
              <a:rPr lang="en-US" b="1" dirty="0"/>
              <a:t>Mo</a:t>
            </a:r>
            <a:r>
              <a:rPr lang="en-US" dirty="0"/>
              <a:t>dels)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9D6D15-8D80-FA42-5FD0-489C7D733257}"/>
              </a:ext>
            </a:extLst>
          </p:cNvPr>
          <p:cNvSpPr txBox="1"/>
          <p:nvPr/>
        </p:nvSpPr>
        <p:spPr>
          <a:xfrm>
            <a:off x="6438313" y="6064182"/>
            <a:ext cx="5753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Paper title: Deep Contextual Word Embeddings, AI2 &amp; University of Washington, NAACL 2018,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best paper award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C91D93-14A9-102E-FB65-04AE6DC2A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00" y="1533182"/>
            <a:ext cx="6578600" cy="30353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56332C5-F423-3994-300F-7811CA96941C}"/>
              </a:ext>
            </a:extLst>
          </p:cNvPr>
          <p:cNvGrpSpPr/>
          <p:nvPr/>
        </p:nvGrpSpPr>
        <p:grpSpPr>
          <a:xfrm>
            <a:off x="7402732" y="1546538"/>
            <a:ext cx="4417257" cy="4024132"/>
            <a:chOff x="7402732" y="1546538"/>
            <a:chExt cx="4417257" cy="402413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05DC5B-99F8-8680-8132-AC0072950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2732" y="2655451"/>
              <a:ext cx="4364500" cy="291521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2C5422-ED75-47E8-985C-102C6184990F}"/>
                </a:ext>
              </a:extLst>
            </p:cNvPr>
            <p:cNvSpPr txBox="1"/>
            <p:nvPr/>
          </p:nvSpPr>
          <p:spPr>
            <a:xfrm>
              <a:off x="7416800" y="1546538"/>
              <a:ext cx="440318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/>
                <a:t>Apply as “Pre-trained </a:t>
              </a:r>
              <a:r>
                <a:rPr lang="en-US" sz="2800" b="1" i="1" dirty="0"/>
                <a:t>Contextualized</a:t>
              </a:r>
              <a:r>
                <a:rPr lang="en-US" sz="2800" b="1" dirty="0"/>
                <a:t> Embeddings”</a:t>
              </a: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69FA27-032D-3948-A833-EF86AD875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7AA1D-7E26-D644-842D-17F04BBE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ELMo</a:t>
            </a:r>
            <a:r>
              <a:rPr lang="en-US" altLang="zh-CN" dirty="0"/>
              <a:t> Technical Details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E0291D-6301-1F42-A53F-D47DD3978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The final representation of each word is a </a:t>
            </a:r>
            <a:r>
              <a:rPr lang="en" altLang="zh-CN" dirty="0">
                <a:solidFill>
                  <a:srgbClr val="C00000"/>
                </a:solidFill>
              </a:rPr>
              <a:t>task-specific</a:t>
            </a:r>
            <a:r>
              <a:rPr lang="en" altLang="zh-CN" dirty="0"/>
              <a:t> combination of the representations in the </a:t>
            </a:r>
            <a:r>
              <a:rPr lang="en" altLang="zh-CN" dirty="0">
                <a:solidFill>
                  <a:srgbClr val="C00000"/>
                </a:solidFill>
              </a:rPr>
              <a:t>intermediate layers (forward + backward) </a:t>
            </a:r>
            <a:r>
              <a:rPr lang="en" altLang="zh-CN" dirty="0"/>
              <a:t>and </a:t>
            </a:r>
            <a:r>
              <a:rPr lang="en" altLang="zh-CN" dirty="0">
                <a:solidFill>
                  <a:srgbClr val="C00000"/>
                </a:solidFill>
              </a:rPr>
              <a:t>token layer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D92307-9D73-3247-9A40-3A3C7A88B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234" y="3429000"/>
            <a:ext cx="5532824" cy="949026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91819A-727B-5146-ACFA-8A70CED2D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0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51A8-FDFF-24D3-878C-31C3DE9F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D4DAB-790B-CEBA-D467-C47F95EC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midterm report due tonight at 11:59pm!</a:t>
            </a:r>
          </a:p>
          <a:p>
            <a:r>
              <a:rPr lang="en-US" dirty="0"/>
              <a:t>You should be keeping the momentum to work on the course project!</a:t>
            </a:r>
          </a:p>
          <a:p>
            <a:pPr lvl="1"/>
            <a:r>
              <a:rPr lang="en-US" dirty="0"/>
              <a:t>From week 7/8 on, we will start to have weekly project submission windows for you to check your </a:t>
            </a:r>
            <a:r>
              <a:rPr lang="en-US"/>
              <a:t>model performances.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528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5A24-1ADB-11CA-1819-C35889BD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 of </a:t>
            </a:r>
            <a:r>
              <a:rPr lang="en-US" dirty="0" err="1"/>
              <a:t>ELMo</a:t>
            </a:r>
            <a:r>
              <a:rPr lang="en-US" dirty="0"/>
              <a:t> and GPT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D8D6E-0D0A-81CB-E6E7-3A382488B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 models only use left context or right context, but language understanding is bidirectional.</a:t>
            </a:r>
          </a:p>
          <a:p>
            <a:pPr lvl="2"/>
            <a:r>
              <a:rPr lang="en-US" sz="2400" dirty="0"/>
              <a:t>E.g., I put ___ down on the table</a:t>
            </a:r>
            <a:r>
              <a:rPr lang="zh-CN" altLang="en-US" sz="2400" dirty="0"/>
              <a:t> </a:t>
            </a:r>
            <a:r>
              <a:rPr lang="en-US" sz="2400" dirty="0"/>
              <a:t>with the caviar.</a:t>
            </a:r>
          </a:p>
          <a:p>
            <a:pPr lvl="2"/>
            <a:endParaRPr lang="en-US" sz="2400" dirty="0"/>
          </a:p>
          <a:p>
            <a:r>
              <a:rPr lang="en-US" dirty="0" err="1"/>
              <a:t>ELMo</a:t>
            </a:r>
            <a:r>
              <a:rPr lang="en-US" dirty="0"/>
              <a:t>: shallow/hacky bidirectional encoding.</a:t>
            </a:r>
          </a:p>
          <a:p>
            <a:r>
              <a:rPr lang="en-US" dirty="0"/>
              <a:t>GPT: purely unidirectional.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FC1D26-E51D-CC46-8B78-F918F52BB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64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287BAB6-3F1B-A941-9DB8-F04241232E8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Encoder-only and condition on bidirectional words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0B5BB-3F61-6894-39BD-60A603E7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</a:t>
            </a:r>
            <a:r>
              <a:rPr lang="en-US" altLang="zh-CN" dirty="0"/>
              <a:t>idirectional Pre-training</a:t>
            </a:r>
            <a:endParaRPr lang="en-US" dirty="0"/>
          </a:p>
        </p:txBody>
      </p:sp>
      <p:pic>
        <p:nvPicPr>
          <p:cNvPr id="2052" name="Picture 4" descr="Bert | Spotify">
            <a:extLst>
              <a:ext uri="{FF2B5EF4-FFF2-40B4-BE49-F238E27FC236}">
                <a16:creationId xmlns:a16="http://schemas.microsoft.com/office/drawing/2014/main" id="{D69AF948-9452-4D89-8BED-487C3A3D43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64" y="4654967"/>
            <a:ext cx="14224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098B52-B2A1-192C-C329-5A1F06260C88}"/>
              </a:ext>
            </a:extLst>
          </p:cNvPr>
          <p:cNvSpPr txBox="1"/>
          <p:nvPr/>
        </p:nvSpPr>
        <p:spPr>
          <a:xfrm>
            <a:off x="100853" y="6217207"/>
            <a:ext cx="3717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BERT: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B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idirectional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ncoder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R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epresentations from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ransformers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EA25C-3923-8B5D-5455-F9D73068961B}"/>
              </a:ext>
            </a:extLst>
          </p:cNvPr>
          <p:cNvSpPr txBox="1"/>
          <p:nvPr/>
        </p:nvSpPr>
        <p:spPr>
          <a:xfrm>
            <a:off x="4733365" y="6211669"/>
            <a:ext cx="725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Paper title: BERT: Pre-training of Deep Bidirectional Transformers for Language Understanding, Google Research, NAACL 2019,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best paper award</a:t>
            </a:r>
            <a:r>
              <a:rPr lang="en-US" dirty="0"/>
              <a:t>.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8ECF3A65-3D85-E64B-BC0A-FCD0BF79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066" y="3882773"/>
            <a:ext cx="8895229" cy="209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NLP Pretraining - from BERT to XLNet – Title">
            <a:extLst>
              <a:ext uri="{FF2B5EF4-FFF2-40B4-BE49-F238E27FC236}">
                <a16:creationId xmlns:a16="http://schemas.microsoft.com/office/drawing/2014/main" id="{ED787FEC-DC2D-4D49-9E2A-B20B07DAA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2" b="58432"/>
          <a:stretch/>
        </p:blipFill>
        <p:spPr bwMode="auto">
          <a:xfrm>
            <a:off x="987612" y="2374422"/>
            <a:ext cx="7025502" cy="12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F3BDF41-48E4-0E40-9990-6E2FE3054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3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5730-F1C5-C4C7-CF6F-684AA5D4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B01D8-AE4C-6AAF-7F1A-70CA37EB9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Mask out </a:t>
            </a:r>
            <a:r>
              <a:rPr lang="en-US" i="1" dirty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% </a:t>
            </a:r>
            <a:r>
              <a:rPr lang="en-US" dirty="0"/>
              <a:t>of the input words, and then </a:t>
            </a:r>
            <a:r>
              <a:rPr lang="en-US" dirty="0">
                <a:solidFill>
                  <a:srgbClr val="C00000"/>
                </a:solidFill>
              </a:rPr>
              <a:t>predict the masked words</a:t>
            </a:r>
          </a:p>
          <a:p>
            <a:r>
              <a:rPr lang="en-US" dirty="0"/>
              <a:t>Usually use </a:t>
            </a:r>
            <a:r>
              <a:rPr lang="en-US" i="1" dirty="0"/>
              <a:t>k</a:t>
            </a:r>
            <a:r>
              <a:rPr lang="en-US" dirty="0"/>
              <a:t> = 15% (</a:t>
            </a:r>
            <a:r>
              <a:rPr lang="en" altLang="zh-CN" dirty="0"/>
              <a:t>Only add loss terms from words that are masked out</a:t>
            </a:r>
            <a:r>
              <a:rPr lang="en-US" dirty="0"/>
              <a:t>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Too little masking: Too expensive to train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Too much masking: Not enough context</a:t>
            </a:r>
          </a:p>
          <a:p>
            <a:r>
              <a:rPr lang="en-US" altLang="zh-CN" dirty="0"/>
              <a:t>Among </a:t>
            </a:r>
            <a:r>
              <a:rPr lang="en-US" altLang="zh-CN" i="1" dirty="0"/>
              <a:t>k</a:t>
            </a:r>
            <a:r>
              <a:rPr lang="en-US" altLang="zh-CN" dirty="0"/>
              <a:t> = 15% (</a:t>
            </a:r>
            <a:r>
              <a:rPr lang="en" altLang="zh-CN" dirty="0"/>
              <a:t>To mitigate a mismatch between pre-training and fine-tuning</a:t>
            </a:r>
            <a:r>
              <a:rPr lang="en-US" altLang="zh-CN" dirty="0"/>
              <a:t>)</a:t>
            </a:r>
          </a:p>
          <a:p>
            <a:pPr lvl="1">
              <a:buFont typeface="Wingdings" pitchFamily="2" charset="2"/>
              <a:buChar char="ü"/>
            </a:pPr>
            <a:r>
              <a:rPr lang="en" altLang="zh-CN" dirty="0"/>
              <a:t>80% of the time: replace input word with special [MASK] token</a:t>
            </a:r>
          </a:p>
          <a:p>
            <a:pPr lvl="1">
              <a:buFont typeface="Wingdings" pitchFamily="2" charset="2"/>
              <a:buChar char="ü"/>
            </a:pPr>
            <a:r>
              <a:rPr lang="en" altLang="zh-CN" dirty="0"/>
              <a:t>10% of the time: replace input word with a random token </a:t>
            </a:r>
          </a:p>
          <a:p>
            <a:pPr lvl="1">
              <a:buFont typeface="Wingdings" pitchFamily="2" charset="2"/>
              <a:buChar char="ü"/>
            </a:pPr>
            <a:r>
              <a:rPr lang="en" altLang="zh-CN" dirty="0"/>
              <a:t>10% of the time: leave input word unchanged (but still predict it!) </a:t>
            </a:r>
            <a:endParaRPr lang="en-US" sz="800" dirty="0"/>
          </a:p>
          <a:p>
            <a:pPr marL="3200400" lvl="7" indent="0">
              <a:buNone/>
            </a:pPr>
            <a:r>
              <a:rPr lang="en-US" sz="2600" dirty="0">
                <a:solidFill>
                  <a:srgbClr val="0070C0"/>
                </a:solidFill>
              </a:rPr>
              <a:t>              store	         gallon</a:t>
            </a: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marL="1371600" lvl="3" indent="0">
              <a:buNone/>
            </a:pPr>
            <a:r>
              <a:rPr lang="en-US" sz="2600" dirty="0">
                <a:solidFill>
                  <a:srgbClr val="0070C0"/>
                </a:solidFill>
              </a:rPr>
              <a:t>The man went to the [MASK] to buy a [MASK] of milk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A0A302-49AA-E5E2-1762-B21934EF8C4B}"/>
              </a:ext>
            </a:extLst>
          </p:cNvPr>
          <p:cNvCxnSpPr>
            <a:cxnSpLocks/>
          </p:cNvCxnSpPr>
          <p:nvPr/>
        </p:nvCxnSpPr>
        <p:spPr>
          <a:xfrm flipV="1">
            <a:off x="5392630" y="5415224"/>
            <a:ext cx="0" cy="268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A0F866-AC43-09AC-8F85-65FBD94FABF0}"/>
              </a:ext>
            </a:extLst>
          </p:cNvPr>
          <p:cNvCxnSpPr>
            <a:cxnSpLocks/>
          </p:cNvCxnSpPr>
          <p:nvPr/>
        </p:nvCxnSpPr>
        <p:spPr>
          <a:xfrm flipV="1">
            <a:off x="7382442" y="5428671"/>
            <a:ext cx="0" cy="255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5F7F2C-67B8-0B4A-80C0-34DB444F2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72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04EF-4AD4-D55F-B3B3-D0D0D50E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Sentence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A9998-9980-09A9-06BF-215FFDF1F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</a:t>
            </a:r>
            <a:r>
              <a:rPr lang="en-US" i="1" dirty="0"/>
              <a:t>relationships</a:t>
            </a:r>
            <a:r>
              <a:rPr lang="en-US" dirty="0"/>
              <a:t> between sentences, predict whether Sentence B is actual sentence that proceeds Sentence A, or a random sentence.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F989F-B81B-C429-DD5A-7563DAE81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70" y="3268570"/>
            <a:ext cx="8831994" cy="96053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13E43A-2EE6-6249-999F-86B4FA714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6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7AA1D-7E26-D644-842D-17F04BBE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BERT Input Representation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E0291D-6301-1F42-A53F-D47DD3978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The input to BERT was two separate contiguous segments of text:</a:t>
            </a:r>
          </a:p>
          <a:p>
            <a:pPr lvl="1">
              <a:buFont typeface="Wingdings" pitchFamily="2" charset="2"/>
              <a:buChar char="ü"/>
            </a:pPr>
            <a:r>
              <a:rPr lang="en" altLang="zh-CN" dirty="0"/>
              <a:t>Token embeddings: 30k token vocabulary, special tokens </a:t>
            </a:r>
            <a:r>
              <a:rPr lang="en" altLang="zh-CN" dirty="0">
                <a:solidFill>
                  <a:srgbClr val="C00000"/>
                </a:solidFill>
              </a:rPr>
              <a:t>[CLS] </a:t>
            </a:r>
            <a:r>
              <a:rPr lang="en" altLang="zh-CN" dirty="0"/>
              <a:t>and </a:t>
            </a:r>
            <a:r>
              <a:rPr lang="en" altLang="zh-CN" dirty="0">
                <a:solidFill>
                  <a:srgbClr val="C00000"/>
                </a:solidFill>
              </a:rPr>
              <a:t>[SEP]</a:t>
            </a:r>
          </a:p>
          <a:p>
            <a:pPr lvl="1">
              <a:buFont typeface="Wingdings" pitchFamily="2" charset="2"/>
              <a:buChar char="ü"/>
            </a:pPr>
            <a:r>
              <a:rPr lang="en" altLang="zh-CN" dirty="0"/>
              <a:t>Segment embeddings: to </a:t>
            </a:r>
            <a:r>
              <a:rPr lang="en" altLang="zh-CN" dirty="0">
                <a:solidFill>
                  <a:srgbClr val="C00000"/>
                </a:solidFill>
              </a:rPr>
              <a:t>distinguish</a:t>
            </a:r>
            <a:r>
              <a:rPr lang="en" altLang="zh-CN" dirty="0"/>
              <a:t> the two input segments</a:t>
            </a:r>
          </a:p>
          <a:p>
            <a:pPr lvl="1">
              <a:buFont typeface="Wingdings" pitchFamily="2" charset="2"/>
              <a:buChar char="ü"/>
            </a:pPr>
            <a:r>
              <a:rPr lang="en" altLang="zh-CN" dirty="0"/>
              <a:t>Position embeddings: to explicitly encode the </a:t>
            </a:r>
            <a:r>
              <a:rPr lang="en" altLang="zh-CN" dirty="0">
                <a:solidFill>
                  <a:srgbClr val="C00000"/>
                </a:solidFill>
              </a:rPr>
              <a:t>word order</a:t>
            </a:r>
          </a:p>
          <a:p>
            <a:pPr lvl="1">
              <a:buFont typeface="Wingdings" pitchFamily="2" charset="2"/>
              <a:buChar char="ü"/>
            </a:pP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34210E-92E1-5E40-8D06-85FE61923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3421571"/>
            <a:ext cx="8597900" cy="27432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CE330F-43D4-7E4D-BC39-8D1BCA56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94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2992E-FF8D-CA35-E7FA-6B0C81DF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 Technical Details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3EFD2-5F9A-E72C-2BF8-D2B729AE4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Data: Wikipedia (2.5B words) + </a:t>
            </a:r>
            <a:r>
              <a:rPr lang="en-US" dirty="0" err="1"/>
              <a:t>BookCorpus</a:t>
            </a:r>
            <a:r>
              <a:rPr lang="en-US" dirty="0"/>
              <a:t> (800M words) 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Batch Size: 131,072 words (1024 sequences * 128 length or 256 sequences * 512 length) 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Training Time: 1M steps (~40 epochs) 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Optimizer: </a:t>
            </a:r>
            <a:r>
              <a:rPr lang="en-US" sz="2000" dirty="0" err="1"/>
              <a:t>AdamW</a:t>
            </a:r>
            <a:r>
              <a:rPr lang="en-US" sz="2000" dirty="0"/>
              <a:t>, 1e-4 learning rate, linear decay </a:t>
            </a:r>
            <a:endParaRPr lang="en-US" dirty="0"/>
          </a:p>
          <a:p>
            <a:r>
              <a:rPr lang="en-US" dirty="0"/>
              <a:t>BERT-Base: 12-layer, 768-hidden, 12-head </a:t>
            </a:r>
          </a:p>
          <a:p>
            <a:r>
              <a:rPr lang="en-US" dirty="0"/>
              <a:t>BERT-Large: 24-layer, 1024-hidden, 16-head </a:t>
            </a:r>
          </a:p>
          <a:p>
            <a:r>
              <a:rPr lang="en-US" dirty="0"/>
              <a:t>Trained on 4x4 or 8x8 TPU slice for 4 days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511D54-725B-9649-8DC7-39271E742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5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E2580-3707-8A16-7E1F-42DEC215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Fine-tuning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AAE507E-0B96-1F49-A118-40E44F58C39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165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Pre-training is expensive and impractical on a single GPU</a:t>
            </a:r>
          </a:p>
          <a:p>
            <a:endParaRPr lang="en" altLang="zh-CN" dirty="0"/>
          </a:p>
          <a:p>
            <a:r>
              <a:rPr lang="en" altLang="zh-CN" dirty="0"/>
              <a:t>Fine-tuning is practical and common on a single GPU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AC2346-ECCF-E6A0-CA88-D90BE29CB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701" y="1690688"/>
            <a:ext cx="4999099" cy="4974514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3D0C394-51F2-AD45-95CA-2EEFC7295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77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26F5A-97B3-0CBF-5E5C-8C84DE98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midterm score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F8798F-2A68-7289-BC45-81FABE892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1054"/>
            <a:ext cx="10515600" cy="39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51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1E0DB-A732-456B-7B9C-ABDFA4EC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Adjusted midterm score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53461A-8EC0-61B0-D594-D9E5AD3BCA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26" y="2122272"/>
            <a:ext cx="11210748" cy="385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010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3C5D-9325-91DB-6593-E04ACB29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by questions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657B41-DEAC-71C9-E1A9-3B13E5DB1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76" y="2481012"/>
            <a:ext cx="11807918" cy="28477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509862-CC08-D6A1-800D-35DA2D5DB8C7}"/>
              </a:ext>
            </a:extLst>
          </p:cNvPr>
          <p:cNvSpPr/>
          <p:nvPr/>
        </p:nvSpPr>
        <p:spPr>
          <a:xfrm>
            <a:off x="6072554" y="2182866"/>
            <a:ext cx="1078523" cy="33645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054F57-AFC2-73EE-D64B-0DF03960F8CB}"/>
              </a:ext>
            </a:extLst>
          </p:cNvPr>
          <p:cNvSpPr txBox="1"/>
          <p:nvPr/>
        </p:nvSpPr>
        <p:spPr>
          <a:xfrm>
            <a:off x="5980284" y="5657764"/>
            <a:ext cx="132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A04466-5F0F-52A0-8F13-B918E9E16E28}"/>
              </a:ext>
            </a:extLst>
          </p:cNvPr>
          <p:cNvSpPr/>
          <p:nvPr/>
        </p:nvSpPr>
        <p:spPr>
          <a:xfrm>
            <a:off x="9315395" y="2182866"/>
            <a:ext cx="1078523" cy="33645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7940D-37DA-F6D3-E195-A733CF29A4C2}"/>
              </a:ext>
            </a:extLst>
          </p:cNvPr>
          <p:cNvSpPr txBox="1"/>
          <p:nvPr/>
        </p:nvSpPr>
        <p:spPr>
          <a:xfrm>
            <a:off x="9281000" y="5657764"/>
            <a:ext cx="123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N-gram LM</a:t>
            </a:r>
          </a:p>
        </p:txBody>
      </p:sp>
    </p:spTree>
    <p:extLst>
      <p:ext uri="{BB962C8B-B14F-4D97-AF65-F5344CB8AC3E}">
        <p14:creationId xmlns:p14="http://schemas.microsoft.com/office/powerpoint/2010/main" val="2959565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A936-CD5D-0373-DF30-F834C376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year’s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4506B-CA9A-F5AC-3AA6-1F851409E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00" y="1883601"/>
            <a:ext cx="10706400" cy="399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49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A0354-64B6-9314-84D6-CCE8833A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472A-E439-32BD-201A-AC39B6266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the transformer question as a bonus question.</a:t>
            </a:r>
          </a:p>
          <a:p>
            <a:r>
              <a:rPr lang="en-US" dirty="0"/>
              <a:t>Everyone has the opportunity to get 5% credit bump for submitting the course survey.</a:t>
            </a:r>
          </a:p>
          <a:p>
            <a:r>
              <a:rPr lang="en-US" dirty="0"/>
              <a:t>Two grading schemas, will auto assign the highest: </a:t>
            </a:r>
          </a:p>
          <a:p>
            <a:pPr lvl="1"/>
            <a:r>
              <a:rPr lang="en-US" dirty="0"/>
              <a:t>midterm 15%, final 30%</a:t>
            </a:r>
          </a:p>
          <a:p>
            <a:pPr lvl="1"/>
            <a:r>
              <a:rPr lang="en-US" dirty="0"/>
              <a:t>midterm 20%, final 25%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34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77;p26">
            <a:extLst>
              <a:ext uri="{FF2B5EF4-FFF2-40B4-BE49-F238E27FC236}">
                <a16:creationId xmlns:a16="http://schemas.microsoft.com/office/drawing/2014/main" id="{BE6272C4-1832-30C1-6755-B7E87FF86FD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40600" y="1961550"/>
            <a:ext cx="5104900" cy="19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164CAB-ED2D-B113-04EA-559D95B53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Self-Attention Recap</a:t>
            </a:r>
          </a:p>
        </p:txBody>
      </p:sp>
      <p:pic>
        <p:nvPicPr>
          <p:cNvPr id="4" name="Google Shape;176;p26">
            <a:extLst>
              <a:ext uri="{FF2B5EF4-FFF2-40B4-BE49-F238E27FC236}">
                <a16:creationId xmlns:a16="http://schemas.microsoft.com/office/drawing/2014/main" id="{49E26A9D-1D60-C5ED-7221-66733B6C7FD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01" y="1825625"/>
            <a:ext cx="3495367" cy="39570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7DEF74-81D7-0947-A9A1-B417445F9029}"/>
              </a:ext>
            </a:extLst>
          </p:cNvPr>
          <p:cNvSpPr txBox="1"/>
          <p:nvPr/>
        </p:nvSpPr>
        <p:spPr>
          <a:xfrm>
            <a:off x="10630" y="2360426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thinking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8DE8B-5530-3558-6008-F4866330F073}"/>
              </a:ext>
            </a:extLst>
          </p:cNvPr>
          <p:cNvSpPr txBox="1"/>
          <p:nvPr/>
        </p:nvSpPr>
        <p:spPr>
          <a:xfrm>
            <a:off x="14170" y="2544725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6D6A91-8210-5CA9-CFA2-3990AC6E3E12}"/>
              </a:ext>
            </a:extLst>
          </p:cNvPr>
          <p:cNvSpPr txBox="1"/>
          <p:nvPr/>
        </p:nvSpPr>
        <p:spPr>
          <a:xfrm>
            <a:off x="14171" y="3671771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thinking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0FE99D-4ED5-8836-3BF9-4455AD0096CE}"/>
              </a:ext>
            </a:extLst>
          </p:cNvPr>
          <p:cNvSpPr txBox="1"/>
          <p:nvPr/>
        </p:nvSpPr>
        <p:spPr>
          <a:xfrm>
            <a:off x="17711" y="3856070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machine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B37690-DA79-9D75-18FC-84F35CB1B99F}"/>
              </a:ext>
            </a:extLst>
          </p:cNvPr>
          <p:cNvSpPr txBox="1"/>
          <p:nvPr/>
        </p:nvSpPr>
        <p:spPr>
          <a:xfrm>
            <a:off x="38978" y="4993759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853CD-CEA3-E662-62C8-3CF77B7DAE2D}"/>
              </a:ext>
            </a:extLst>
          </p:cNvPr>
          <p:cNvSpPr txBox="1"/>
          <p:nvPr/>
        </p:nvSpPr>
        <p:spPr>
          <a:xfrm>
            <a:off x="42518" y="5178058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machine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84820B-6E98-B565-2F00-64F33B7EEABC}"/>
              </a:ext>
            </a:extLst>
          </p:cNvPr>
          <p:cNvGrpSpPr/>
          <p:nvPr/>
        </p:nvGrpSpPr>
        <p:grpSpPr>
          <a:xfrm>
            <a:off x="7354203" y="1978133"/>
            <a:ext cx="4270398" cy="3957033"/>
            <a:chOff x="7354203" y="1978133"/>
            <a:chExt cx="4270398" cy="3957033"/>
          </a:xfrm>
        </p:grpSpPr>
        <p:pic>
          <p:nvPicPr>
            <p:cNvPr id="6" name="Google Shape;176;p26">
              <a:extLst>
                <a:ext uri="{FF2B5EF4-FFF2-40B4-BE49-F238E27FC236}">
                  <a16:creationId xmlns:a16="http://schemas.microsoft.com/office/drawing/2014/main" id="{36F442F4-C0AD-FBDB-7E61-5D656D2C816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29234" y="1978133"/>
              <a:ext cx="3495367" cy="39570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0C9961-6692-B59A-C6B7-5FB796CD0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889" b="19444"/>
            <a:stretch/>
          </p:blipFill>
          <p:spPr>
            <a:xfrm>
              <a:off x="8356600" y="2895600"/>
              <a:ext cx="863600" cy="304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1A73C0B-0AF2-9B0D-2709-75997CDFC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889" b="19444"/>
            <a:stretch/>
          </p:blipFill>
          <p:spPr>
            <a:xfrm>
              <a:off x="8356600" y="4216400"/>
              <a:ext cx="863600" cy="304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5C25FB-7C66-0D8D-8D9B-A9BDDB865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889" b="19444"/>
            <a:stretch/>
          </p:blipFill>
          <p:spPr>
            <a:xfrm>
              <a:off x="8356600" y="5537200"/>
              <a:ext cx="863600" cy="3048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3CEC0F-AECA-2CBA-D35C-59952DBA2329}"/>
                </a:ext>
              </a:extLst>
            </p:cNvPr>
            <p:cNvSpPr txBox="1"/>
            <p:nvPr/>
          </p:nvSpPr>
          <p:spPr>
            <a:xfrm>
              <a:off x="7354203" y="3824171"/>
              <a:ext cx="683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massive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49A47E-35F2-DAA8-C397-606ADB06F8E0}"/>
                </a:ext>
              </a:extLst>
            </p:cNvPr>
            <p:cNvSpPr txBox="1"/>
            <p:nvPr/>
          </p:nvSpPr>
          <p:spPr>
            <a:xfrm>
              <a:off x="7357743" y="3997837"/>
              <a:ext cx="10508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thunderstorm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2D3A9F-6970-D9FA-1BBF-258DA25B6EAB}"/>
                </a:ext>
              </a:extLst>
            </p:cNvPr>
            <p:cNvSpPr txBox="1"/>
            <p:nvPr/>
          </p:nvSpPr>
          <p:spPr>
            <a:xfrm>
              <a:off x="7357744" y="4146691"/>
              <a:ext cx="30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B57901-031F-8D1E-1B90-9F9B6FBB550A}"/>
                </a:ext>
              </a:extLst>
            </p:cNvPr>
            <p:cNvSpPr txBox="1"/>
            <p:nvPr/>
          </p:nvSpPr>
          <p:spPr>
            <a:xfrm>
              <a:off x="7361284" y="4320357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California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BF636B-7E68-7DE9-134A-0016A16A1B38}"/>
                </a:ext>
              </a:extLst>
            </p:cNvPr>
            <p:cNvSpPr txBox="1"/>
            <p:nvPr/>
          </p:nvSpPr>
          <p:spPr>
            <a:xfrm>
              <a:off x="7368382" y="5135529"/>
              <a:ext cx="683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massive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5834E4-F72F-8819-F66C-B86269967C89}"/>
                </a:ext>
              </a:extLst>
            </p:cNvPr>
            <p:cNvSpPr txBox="1"/>
            <p:nvPr/>
          </p:nvSpPr>
          <p:spPr>
            <a:xfrm>
              <a:off x="7371922" y="5309195"/>
              <a:ext cx="10508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thunderstorm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F9C7D5-E523-DEDB-43E1-771B5E011256}"/>
                </a:ext>
              </a:extLst>
            </p:cNvPr>
            <p:cNvSpPr txBox="1"/>
            <p:nvPr/>
          </p:nvSpPr>
          <p:spPr>
            <a:xfrm>
              <a:off x="7371923" y="5458049"/>
              <a:ext cx="30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EE826D-4C3F-AB4B-6961-F7D2A61386BF}"/>
                </a:ext>
              </a:extLst>
            </p:cNvPr>
            <p:cNvSpPr txBox="1"/>
            <p:nvPr/>
          </p:nvSpPr>
          <p:spPr>
            <a:xfrm>
              <a:off x="7375463" y="563171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California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5BAACFD-756A-11AB-751A-4358B8538E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818"/>
            <a:stretch/>
          </p:blipFill>
          <p:spPr>
            <a:xfrm>
              <a:off x="10831406" y="2902246"/>
              <a:ext cx="555695" cy="29815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F493812-A2E9-062E-A6EC-7724F00A00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503"/>
            <a:stretch/>
          </p:blipFill>
          <p:spPr>
            <a:xfrm>
              <a:off x="10853387" y="4216400"/>
              <a:ext cx="522394" cy="34247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DBA07C6-21B6-99C4-9F31-1CAECC973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53386" y="5537200"/>
              <a:ext cx="500413" cy="316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066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87EA5-55F2-2138-F960-C5067615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</a:t>
            </a:r>
            <a:r>
              <a:rPr lang="en-US" dirty="0" err="1"/>
              <a:t>Multihead</a:t>
            </a:r>
            <a:r>
              <a:rPr lang="en-US" dirty="0"/>
              <a:t> Attention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7DF76-3634-88B7-D32C-7D6772C61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oogle Shape;186;p27">
            <a:extLst>
              <a:ext uri="{FF2B5EF4-FFF2-40B4-BE49-F238E27FC236}">
                <a16:creationId xmlns:a16="http://schemas.microsoft.com/office/drawing/2014/main" id="{C924CB3D-05E0-2750-DF7E-46D52EC360E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4343" y="1840251"/>
            <a:ext cx="6728500" cy="397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7;p27">
            <a:extLst>
              <a:ext uri="{FF2B5EF4-FFF2-40B4-BE49-F238E27FC236}">
                <a16:creationId xmlns:a16="http://schemas.microsoft.com/office/drawing/2014/main" id="{01008DDD-56C6-C7F6-979C-48CA7E904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159" r="8333" b="11639"/>
          <a:stretch/>
        </p:blipFill>
        <p:spPr>
          <a:xfrm>
            <a:off x="6260152" y="3880994"/>
            <a:ext cx="5544101" cy="2623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B9A4CCF-D2ED-AE09-2C85-DC08FDD19E6B}"/>
              </a:ext>
            </a:extLst>
          </p:cNvPr>
          <p:cNvGrpSpPr/>
          <p:nvPr/>
        </p:nvGrpSpPr>
        <p:grpSpPr>
          <a:xfrm>
            <a:off x="1571265" y="2185024"/>
            <a:ext cx="5660464" cy="3057993"/>
            <a:chOff x="6460765" y="419724"/>
            <a:chExt cx="5660464" cy="3057993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E3F87A2-776C-4257-0EFA-CD5FBF0A3A88}"/>
                </a:ext>
              </a:extLst>
            </p:cNvPr>
            <p:cNvSpPr/>
            <p:nvPr/>
          </p:nvSpPr>
          <p:spPr>
            <a:xfrm>
              <a:off x="7837067" y="764498"/>
              <a:ext cx="782281" cy="899409"/>
            </a:xfrm>
            <a:custGeom>
              <a:avLst/>
              <a:gdLst>
                <a:gd name="connsiteX0" fmla="*/ 782281 w 782281"/>
                <a:gd name="connsiteY0" fmla="*/ 0 h 899409"/>
                <a:gd name="connsiteX1" fmla="*/ 737311 w 782281"/>
                <a:gd name="connsiteY1" fmla="*/ 239842 h 899409"/>
                <a:gd name="connsiteX2" fmla="*/ 692340 w 782281"/>
                <a:gd name="connsiteY2" fmla="*/ 359763 h 899409"/>
                <a:gd name="connsiteX3" fmla="*/ 662360 w 782281"/>
                <a:gd name="connsiteY3" fmla="*/ 449704 h 899409"/>
                <a:gd name="connsiteX4" fmla="*/ 647370 w 782281"/>
                <a:gd name="connsiteY4" fmla="*/ 494675 h 899409"/>
                <a:gd name="connsiteX5" fmla="*/ 587409 w 782281"/>
                <a:gd name="connsiteY5" fmla="*/ 554636 h 899409"/>
                <a:gd name="connsiteX6" fmla="*/ 542439 w 782281"/>
                <a:gd name="connsiteY6" fmla="*/ 614596 h 899409"/>
                <a:gd name="connsiteX7" fmla="*/ 482478 w 782281"/>
                <a:gd name="connsiteY7" fmla="*/ 644577 h 899409"/>
                <a:gd name="connsiteX8" fmla="*/ 437507 w 782281"/>
                <a:gd name="connsiteY8" fmla="*/ 689547 h 899409"/>
                <a:gd name="connsiteX9" fmla="*/ 392537 w 782281"/>
                <a:gd name="connsiteY9" fmla="*/ 719527 h 899409"/>
                <a:gd name="connsiteX10" fmla="*/ 347566 w 782281"/>
                <a:gd name="connsiteY10" fmla="*/ 764498 h 899409"/>
                <a:gd name="connsiteX11" fmla="*/ 272616 w 782281"/>
                <a:gd name="connsiteY11" fmla="*/ 824459 h 899409"/>
                <a:gd name="connsiteX12" fmla="*/ 242635 w 782281"/>
                <a:gd name="connsiteY12" fmla="*/ 854439 h 899409"/>
                <a:gd name="connsiteX13" fmla="*/ 92734 w 782281"/>
                <a:gd name="connsiteY13" fmla="*/ 899409 h 899409"/>
                <a:gd name="connsiteX14" fmla="*/ 32773 w 782281"/>
                <a:gd name="connsiteY14" fmla="*/ 869429 h 89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81" h="899409">
                  <a:moveTo>
                    <a:pt x="782281" y="0"/>
                  </a:moveTo>
                  <a:cubicBezTo>
                    <a:pt x="756476" y="258055"/>
                    <a:pt x="787998" y="53987"/>
                    <a:pt x="737311" y="239842"/>
                  </a:cubicBezTo>
                  <a:cubicBezTo>
                    <a:pt x="707389" y="349556"/>
                    <a:pt x="744514" y="281504"/>
                    <a:pt x="692340" y="359763"/>
                  </a:cubicBezTo>
                  <a:lnTo>
                    <a:pt x="662360" y="449704"/>
                  </a:lnTo>
                  <a:cubicBezTo>
                    <a:pt x="657363" y="464694"/>
                    <a:pt x="658543" y="483502"/>
                    <a:pt x="647370" y="494675"/>
                  </a:cubicBezTo>
                  <a:cubicBezTo>
                    <a:pt x="627383" y="514662"/>
                    <a:pt x="604369" y="532023"/>
                    <a:pt x="587409" y="554636"/>
                  </a:cubicBezTo>
                  <a:cubicBezTo>
                    <a:pt x="572419" y="574623"/>
                    <a:pt x="561408" y="598337"/>
                    <a:pt x="542439" y="614596"/>
                  </a:cubicBezTo>
                  <a:cubicBezTo>
                    <a:pt x="525472" y="629139"/>
                    <a:pt x="500662" y="631589"/>
                    <a:pt x="482478" y="644577"/>
                  </a:cubicBezTo>
                  <a:cubicBezTo>
                    <a:pt x="465227" y="656899"/>
                    <a:pt x="453793" y="675976"/>
                    <a:pt x="437507" y="689547"/>
                  </a:cubicBezTo>
                  <a:cubicBezTo>
                    <a:pt x="423667" y="701080"/>
                    <a:pt x="406377" y="707994"/>
                    <a:pt x="392537" y="719527"/>
                  </a:cubicBezTo>
                  <a:cubicBezTo>
                    <a:pt x="376251" y="733099"/>
                    <a:pt x="363520" y="750538"/>
                    <a:pt x="347566" y="764498"/>
                  </a:cubicBezTo>
                  <a:cubicBezTo>
                    <a:pt x="323488" y="785567"/>
                    <a:pt x="296908" y="803637"/>
                    <a:pt x="272616" y="824459"/>
                  </a:cubicBezTo>
                  <a:cubicBezTo>
                    <a:pt x="261885" y="833657"/>
                    <a:pt x="255276" y="848119"/>
                    <a:pt x="242635" y="854439"/>
                  </a:cubicBezTo>
                  <a:cubicBezTo>
                    <a:pt x="206140" y="872686"/>
                    <a:pt x="135769" y="888650"/>
                    <a:pt x="92734" y="899409"/>
                  </a:cubicBezTo>
                  <a:cubicBezTo>
                    <a:pt x="-8228" y="882582"/>
                    <a:pt x="-24392" y="898012"/>
                    <a:pt x="32773" y="869429"/>
                  </a:cubicBezTo>
                </a:path>
              </a:pathLst>
            </a:custGeom>
            <a:noFill/>
            <a:ln w="28575">
              <a:solidFill>
                <a:srgbClr val="C85C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D426044-15D8-9466-7D98-622218015933}"/>
                </a:ext>
              </a:extLst>
            </p:cNvPr>
            <p:cNvSpPr/>
            <p:nvPr/>
          </p:nvSpPr>
          <p:spPr>
            <a:xfrm>
              <a:off x="6475755" y="1588815"/>
              <a:ext cx="899410" cy="63684"/>
            </a:xfrm>
            <a:custGeom>
              <a:avLst/>
              <a:gdLst>
                <a:gd name="connsiteX0" fmla="*/ 899410 w 899410"/>
                <a:gd name="connsiteY0" fmla="*/ 45112 h 63684"/>
                <a:gd name="connsiteX1" fmla="*/ 524655 w 899410"/>
                <a:gd name="connsiteY1" fmla="*/ 45112 h 63684"/>
                <a:gd name="connsiteX2" fmla="*/ 344774 w 899410"/>
                <a:gd name="connsiteY2" fmla="*/ 15132 h 63684"/>
                <a:gd name="connsiteX3" fmla="*/ 0 w 899410"/>
                <a:gd name="connsiteY3" fmla="*/ 142 h 6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410" h="63684">
                  <a:moveTo>
                    <a:pt x="899410" y="45112"/>
                  </a:moveTo>
                  <a:cubicBezTo>
                    <a:pt x="727204" y="69712"/>
                    <a:pt x="773920" y="70038"/>
                    <a:pt x="524655" y="45112"/>
                  </a:cubicBezTo>
                  <a:cubicBezTo>
                    <a:pt x="464169" y="39063"/>
                    <a:pt x="405427" y="19175"/>
                    <a:pt x="344774" y="15132"/>
                  </a:cubicBezTo>
                  <a:cubicBezTo>
                    <a:pt x="80036" y="-2517"/>
                    <a:pt x="195038" y="142"/>
                    <a:pt x="0" y="142"/>
                  </a:cubicBezTo>
                </a:path>
              </a:pathLst>
            </a:custGeom>
            <a:noFill/>
            <a:ln w="28575">
              <a:solidFill>
                <a:srgbClr val="C85CE5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41FF9C7-BD95-C2A0-8F6E-FD9ACD0427B7}"/>
                </a:ext>
              </a:extLst>
            </p:cNvPr>
            <p:cNvSpPr/>
            <p:nvPr/>
          </p:nvSpPr>
          <p:spPr>
            <a:xfrm>
              <a:off x="9039073" y="539645"/>
              <a:ext cx="2533337" cy="1109272"/>
            </a:xfrm>
            <a:custGeom>
              <a:avLst/>
              <a:gdLst>
                <a:gd name="connsiteX0" fmla="*/ 0 w 2533337"/>
                <a:gd name="connsiteY0" fmla="*/ 0 h 1109272"/>
                <a:gd name="connsiteX1" fmla="*/ 854439 w 2533337"/>
                <a:gd name="connsiteY1" fmla="*/ 29980 h 1109272"/>
                <a:gd name="connsiteX2" fmla="*/ 1319134 w 2533337"/>
                <a:gd name="connsiteY2" fmla="*/ 74951 h 1109272"/>
                <a:gd name="connsiteX3" fmla="*/ 1469036 w 2533337"/>
                <a:gd name="connsiteY3" fmla="*/ 89941 h 1109272"/>
                <a:gd name="connsiteX4" fmla="*/ 1573967 w 2533337"/>
                <a:gd name="connsiteY4" fmla="*/ 119921 h 1109272"/>
                <a:gd name="connsiteX5" fmla="*/ 1648918 w 2533337"/>
                <a:gd name="connsiteY5" fmla="*/ 134912 h 1109272"/>
                <a:gd name="connsiteX6" fmla="*/ 1708878 w 2533337"/>
                <a:gd name="connsiteY6" fmla="*/ 149902 h 1109272"/>
                <a:gd name="connsiteX7" fmla="*/ 1828800 w 2533337"/>
                <a:gd name="connsiteY7" fmla="*/ 164892 h 1109272"/>
                <a:gd name="connsiteX8" fmla="*/ 2173574 w 2533337"/>
                <a:gd name="connsiteY8" fmla="*/ 194872 h 1109272"/>
                <a:gd name="connsiteX9" fmla="*/ 2293495 w 2533337"/>
                <a:gd name="connsiteY9" fmla="*/ 224853 h 1109272"/>
                <a:gd name="connsiteX10" fmla="*/ 2383436 w 2533337"/>
                <a:gd name="connsiteY10" fmla="*/ 284813 h 1109272"/>
                <a:gd name="connsiteX11" fmla="*/ 2458387 w 2533337"/>
                <a:gd name="connsiteY11" fmla="*/ 344774 h 1109272"/>
                <a:gd name="connsiteX12" fmla="*/ 2488367 w 2533337"/>
                <a:gd name="connsiteY12" fmla="*/ 389744 h 1109272"/>
                <a:gd name="connsiteX13" fmla="*/ 2518347 w 2533337"/>
                <a:gd name="connsiteY13" fmla="*/ 479685 h 1109272"/>
                <a:gd name="connsiteX14" fmla="*/ 2533337 w 2533337"/>
                <a:gd name="connsiteY14" fmla="*/ 524656 h 1109272"/>
                <a:gd name="connsiteX15" fmla="*/ 2518347 w 2533337"/>
                <a:gd name="connsiteY15" fmla="*/ 734518 h 1109272"/>
                <a:gd name="connsiteX16" fmla="*/ 2458387 w 2533337"/>
                <a:gd name="connsiteY16" fmla="*/ 824459 h 1109272"/>
                <a:gd name="connsiteX17" fmla="*/ 2428406 w 2533337"/>
                <a:gd name="connsiteY17" fmla="*/ 869430 h 1109272"/>
                <a:gd name="connsiteX18" fmla="*/ 2338465 w 2533337"/>
                <a:gd name="connsiteY18" fmla="*/ 989351 h 1109272"/>
                <a:gd name="connsiteX19" fmla="*/ 2248524 w 2533337"/>
                <a:gd name="connsiteY19" fmla="*/ 1019331 h 1109272"/>
                <a:gd name="connsiteX20" fmla="*/ 2158583 w 2533337"/>
                <a:gd name="connsiteY20" fmla="*/ 1079292 h 1109272"/>
                <a:gd name="connsiteX21" fmla="*/ 2068642 w 2533337"/>
                <a:gd name="connsiteY21" fmla="*/ 1109272 h 110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3337" h="1109272">
                  <a:moveTo>
                    <a:pt x="0" y="0"/>
                  </a:moveTo>
                  <a:cubicBezTo>
                    <a:pt x="397754" y="49719"/>
                    <a:pt x="-132111" y="-12301"/>
                    <a:pt x="854439" y="29980"/>
                  </a:cubicBezTo>
                  <a:cubicBezTo>
                    <a:pt x="884823" y="31282"/>
                    <a:pt x="1223661" y="65404"/>
                    <a:pt x="1319134" y="74951"/>
                  </a:cubicBezTo>
                  <a:lnTo>
                    <a:pt x="1469036" y="89941"/>
                  </a:lnTo>
                  <a:cubicBezTo>
                    <a:pt x="1519119" y="106635"/>
                    <a:pt x="1517495" y="107371"/>
                    <a:pt x="1573967" y="119921"/>
                  </a:cubicBezTo>
                  <a:cubicBezTo>
                    <a:pt x="1598839" y="125448"/>
                    <a:pt x="1624046" y="129385"/>
                    <a:pt x="1648918" y="134912"/>
                  </a:cubicBezTo>
                  <a:cubicBezTo>
                    <a:pt x="1669029" y="139381"/>
                    <a:pt x="1688557" y="146515"/>
                    <a:pt x="1708878" y="149902"/>
                  </a:cubicBezTo>
                  <a:cubicBezTo>
                    <a:pt x="1748615" y="156525"/>
                    <a:pt x="1788761" y="160443"/>
                    <a:pt x="1828800" y="164892"/>
                  </a:cubicBezTo>
                  <a:cubicBezTo>
                    <a:pt x="1973744" y="180997"/>
                    <a:pt x="2019168" y="182995"/>
                    <a:pt x="2173574" y="194872"/>
                  </a:cubicBezTo>
                  <a:cubicBezTo>
                    <a:pt x="2213548" y="204866"/>
                    <a:pt x="2259211" y="201997"/>
                    <a:pt x="2293495" y="224853"/>
                  </a:cubicBezTo>
                  <a:lnTo>
                    <a:pt x="2383436" y="284813"/>
                  </a:lnTo>
                  <a:cubicBezTo>
                    <a:pt x="2416822" y="307071"/>
                    <a:pt x="2433979" y="314264"/>
                    <a:pt x="2458387" y="344774"/>
                  </a:cubicBezTo>
                  <a:cubicBezTo>
                    <a:pt x="2469641" y="358842"/>
                    <a:pt x="2478374" y="374754"/>
                    <a:pt x="2488367" y="389744"/>
                  </a:cubicBezTo>
                  <a:lnTo>
                    <a:pt x="2518347" y="479685"/>
                  </a:lnTo>
                  <a:lnTo>
                    <a:pt x="2533337" y="524656"/>
                  </a:lnTo>
                  <a:cubicBezTo>
                    <a:pt x="2528340" y="594610"/>
                    <a:pt x="2535356" y="666480"/>
                    <a:pt x="2518347" y="734518"/>
                  </a:cubicBezTo>
                  <a:cubicBezTo>
                    <a:pt x="2509608" y="769474"/>
                    <a:pt x="2478374" y="794479"/>
                    <a:pt x="2458387" y="824459"/>
                  </a:cubicBezTo>
                  <a:lnTo>
                    <a:pt x="2428406" y="869430"/>
                  </a:lnTo>
                  <a:cubicBezTo>
                    <a:pt x="2411872" y="919033"/>
                    <a:pt x="2403058" y="967820"/>
                    <a:pt x="2338465" y="989351"/>
                  </a:cubicBezTo>
                  <a:lnTo>
                    <a:pt x="2248524" y="1019331"/>
                  </a:lnTo>
                  <a:cubicBezTo>
                    <a:pt x="2218544" y="1039318"/>
                    <a:pt x="2192766" y="1067898"/>
                    <a:pt x="2158583" y="1079292"/>
                  </a:cubicBezTo>
                  <a:lnTo>
                    <a:pt x="2068642" y="1109272"/>
                  </a:lnTo>
                </a:path>
              </a:pathLst>
            </a:custGeom>
            <a:noFill/>
            <a:ln w="28575">
              <a:solidFill>
                <a:srgbClr val="C85C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51CF0F-6714-3852-346A-665843EE7E79}"/>
                </a:ext>
              </a:extLst>
            </p:cNvPr>
            <p:cNvSpPr/>
            <p:nvPr/>
          </p:nvSpPr>
          <p:spPr>
            <a:xfrm>
              <a:off x="9683650" y="1603448"/>
              <a:ext cx="899410" cy="64585"/>
            </a:xfrm>
            <a:custGeom>
              <a:avLst/>
              <a:gdLst>
                <a:gd name="connsiteX0" fmla="*/ 899410 w 899410"/>
                <a:gd name="connsiteY0" fmla="*/ 45469 h 64585"/>
                <a:gd name="connsiteX1" fmla="*/ 419724 w 899410"/>
                <a:gd name="connsiteY1" fmla="*/ 45469 h 64585"/>
                <a:gd name="connsiteX2" fmla="*/ 329783 w 899410"/>
                <a:gd name="connsiteY2" fmla="*/ 30479 h 64585"/>
                <a:gd name="connsiteX3" fmla="*/ 89941 w 899410"/>
                <a:gd name="connsiteY3" fmla="*/ 15489 h 64585"/>
                <a:gd name="connsiteX4" fmla="*/ 0 w 899410"/>
                <a:gd name="connsiteY4" fmla="*/ 499 h 6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410" h="64585">
                  <a:moveTo>
                    <a:pt x="899410" y="45469"/>
                  </a:moveTo>
                  <a:cubicBezTo>
                    <a:pt x="677902" y="73157"/>
                    <a:pt x="767562" y="68658"/>
                    <a:pt x="419724" y="45469"/>
                  </a:cubicBezTo>
                  <a:cubicBezTo>
                    <a:pt x="389397" y="43447"/>
                    <a:pt x="360052" y="33231"/>
                    <a:pt x="329783" y="30479"/>
                  </a:cubicBezTo>
                  <a:cubicBezTo>
                    <a:pt x="250009" y="23227"/>
                    <a:pt x="169888" y="20486"/>
                    <a:pt x="89941" y="15489"/>
                  </a:cubicBezTo>
                  <a:cubicBezTo>
                    <a:pt x="30749" y="-4241"/>
                    <a:pt x="60771" y="499"/>
                    <a:pt x="0" y="499"/>
                  </a:cubicBezTo>
                </a:path>
              </a:pathLst>
            </a:custGeom>
            <a:noFill/>
            <a:ln w="28575">
              <a:solidFill>
                <a:srgbClr val="C85CE5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458BECD-FE44-F16B-11A0-C099693F9387}"/>
                </a:ext>
              </a:extLst>
            </p:cNvPr>
            <p:cNvSpPr/>
            <p:nvPr/>
          </p:nvSpPr>
          <p:spPr>
            <a:xfrm>
              <a:off x="7824870" y="824458"/>
              <a:ext cx="794478" cy="1740236"/>
            </a:xfrm>
            <a:custGeom>
              <a:avLst/>
              <a:gdLst>
                <a:gd name="connsiteX0" fmla="*/ 794478 w 794478"/>
                <a:gd name="connsiteY0" fmla="*/ 0 h 1740236"/>
                <a:gd name="connsiteX1" fmla="*/ 764498 w 794478"/>
                <a:gd name="connsiteY1" fmla="*/ 749508 h 1740236"/>
                <a:gd name="connsiteX2" fmla="*/ 734518 w 794478"/>
                <a:gd name="connsiteY2" fmla="*/ 929390 h 1740236"/>
                <a:gd name="connsiteX3" fmla="*/ 674557 w 794478"/>
                <a:gd name="connsiteY3" fmla="*/ 1079292 h 1740236"/>
                <a:gd name="connsiteX4" fmla="*/ 539645 w 794478"/>
                <a:gd name="connsiteY4" fmla="*/ 1364105 h 1740236"/>
                <a:gd name="connsiteX5" fmla="*/ 389744 w 794478"/>
                <a:gd name="connsiteY5" fmla="*/ 1588958 h 1740236"/>
                <a:gd name="connsiteX6" fmla="*/ 344773 w 794478"/>
                <a:gd name="connsiteY6" fmla="*/ 1633928 h 1740236"/>
                <a:gd name="connsiteX7" fmla="*/ 224852 w 794478"/>
                <a:gd name="connsiteY7" fmla="*/ 1678899 h 1740236"/>
                <a:gd name="connsiteX8" fmla="*/ 119921 w 794478"/>
                <a:gd name="connsiteY8" fmla="*/ 1723869 h 1740236"/>
                <a:gd name="connsiteX9" fmla="*/ 74950 w 794478"/>
                <a:gd name="connsiteY9" fmla="*/ 1738859 h 1740236"/>
                <a:gd name="connsiteX10" fmla="*/ 0 w 794478"/>
                <a:gd name="connsiteY10" fmla="*/ 1738859 h 174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478" h="1740236">
                  <a:moveTo>
                    <a:pt x="794478" y="0"/>
                  </a:moveTo>
                  <a:cubicBezTo>
                    <a:pt x="781627" y="539735"/>
                    <a:pt x="804931" y="446258"/>
                    <a:pt x="764498" y="749508"/>
                  </a:cubicBezTo>
                  <a:cubicBezTo>
                    <a:pt x="758903" y="791473"/>
                    <a:pt x="747065" y="883387"/>
                    <a:pt x="734518" y="929390"/>
                  </a:cubicBezTo>
                  <a:cubicBezTo>
                    <a:pt x="707006" y="1030264"/>
                    <a:pt x="711927" y="998324"/>
                    <a:pt x="674557" y="1079292"/>
                  </a:cubicBezTo>
                  <a:cubicBezTo>
                    <a:pt x="616710" y="1204628"/>
                    <a:pt x="608448" y="1239008"/>
                    <a:pt x="539645" y="1364105"/>
                  </a:cubicBezTo>
                  <a:cubicBezTo>
                    <a:pt x="484964" y="1463526"/>
                    <a:pt x="457708" y="1511285"/>
                    <a:pt x="389744" y="1588958"/>
                  </a:cubicBezTo>
                  <a:cubicBezTo>
                    <a:pt x="375784" y="1604912"/>
                    <a:pt x="362024" y="1621606"/>
                    <a:pt x="344773" y="1633928"/>
                  </a:cubicBezTo>
                  <a:cubicBezTo>
                    <a:pt x="302565" y="1664076"/>
                    <a:pt x="273135" y="1666828"/>
                    <a:pt x="224852" y="1678899"/>
                  </a:cubicBezTo>
                  <a:cubicBezTo>
                    <a:pt x="156391" y="1724539"/>
                    <a:pt x="204619" y="1699670"/>
                    <a:pt x="119921" y="1723869"/>
                  </a:cubicBezTo>
                  <a:cubicBezTo>
                    <a:pt x="104728" y="1728210"/>
                    <a:pt x="90629" y="1736899"/>
                    <a:pt x="74950" y="1738859"/>
                  </a:cubicBezTo>
                  <a:cubicBezTo>
                    <a:pt x="50160" y="1741958"/>
                    <a:pt x="24983" y="1738859"/>
                    <a:pt x="0" y="1738859"/>
                  </a:cubicBezTo>
                </a:path>
              </a:pathLst>
            </a:custGeom>
            <a:noFill/>
            <a:ln w="28575">
              <a:solidFill>
                <a:srgbClr val="FF8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55450C3-DB58-D13D-FB36-086017ACB823}"/>
                </a:ext>
              </a:extLst>
            </p:cNvPr>
            <p:cNvSpPr/>
            <p:nvPr/>
          </p:nvSpPr>
          <p:spPr>
            <a:xfrm>
              <a:off x="6475755" y="2502607"/>
              <a:ext cx="869429" cy="45719"/>
            </a:xfrm>
            <a:custGeom>
              <a:avLst/>
              <a:gdLst>
                <a:gd name="connsiteX0" fmla="*/ 869429 w 869429"/>
                <a:gd name="connsiteY0" fmla="*/ 45155 h 45155"/>
                <a:gd name="connsiteX1" fmla="*/ 239842 w 869429"/>
                <a:gd name="connsiteY1" fmla="*/ 15175 h 45155"/>
                <a:gd name="connsiteX2" fmla="*/ 0 w 869429"/>
                <a:gd name="connsiteY2" fmla="*/ 185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429" h="45155">
                  <a:moveTo>
                    <a:pt x="869429" y="45155"/>
                  </a:moveTo>
                  <a:lnTo>
                    <a:pt x="239842" y="15175"/>
                  </a:lnTo>
                  <a:cubicBezTo>
                    <a:pt x="-71696" y="-2798"/>
                    <a:pt x="218848" y="185"/>
                    <a:pt x="0" y="185"/>
                  </a:cubicBezTo>
                </a:path>
              </a:pathLst>
            </a:custGeom>
            <a:noFill/>
            <a:ln w="28575">
              <a:solidFill>
                <a:srgbClr val="FF8F0B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C5F2E29-3782-04BB-4DEA-901EFA38E2A9}"/>
                </a:ext>
              </a:extLst>
            </p:cNvPr>
            <p:cNvSpPr/>
            <p:nvPr/>
          </p:nvSpPr>
          <p:spPr>
            <a:xfrm>
              <a:off x="9009092" y="485158"/>
              <a:ext cx="2983043" cy="1988325"/>
            </a:xfrm>
            <a:custGeom>
              <a:avLst/>
              <a:gdLst>
                <a:gd name="connsiteX0" fmla="*/ 0 w 2983043"/>
                <a:gd name="connsiteY0" fmla="*/ 39497 h 1988325"/>
                <a:gd name="connsiteX1" fmla="*/ 809469 w 2983043"/>
                <a:gd name="connsiteY1" fmla="*/ 39497 h 1988325"/>
                <a:gd name="connsiteX2" fmla="*/ 1229194 w 2983043"/>
                <a:gd name="connsiteY2" fmla="*/ 24507 h 1988325"/>
                <a:gd name="connsiteX3" fmla="*/ 2173574 w 2983043"/>
                <a:gd name="connsiteY3" fmla="*/ 24507 h 1988325"/>
                <a:gd name="connsiteX4" fmla="*/ 2248525 w 2983043"/>
                <a:gd name="connsiteY4" fmla="*/ 54487 h 1988325"/>
                <a:gd name="connsiteX5" fmla="*/ 2353456 w 2983043"/>
                <a:gd name="connsiteY5" fmla="*/ 84467 h 1988325"/>
                <a:gd name="connsiteX6" fmla="*/ 2398427 w 2983043"/>
                <a:gd name="connsiteY6" fmla="*/ 99458 h 1988325"/>
                <a:gd name="connsiteX7" fmla="*/ 2503358 w 2983043"/>
                <a:gd name="connsiteY7" fmla="*/ 159418 h 1988325"/>
                <a:gd name="connsiteX8" fmla="*/ 2548328 w 2983043"/>
                <a:gd name="connsiteY8" fmla="*/ 174408 h 1988325"/>
                <a:gd name="connsiteX9" fmla="*/ 2638269 w 2983043"/>
                <a:gd name="connsiteY9" fmla="*/ 234369 h 1988325"/>
                <a:gd name="connsiteX10" fmla="*/ 2713220 w 2983043"/>
                <a:gd name="connsiteY10" fmla="*/ 309320 h 1988325"/>
                <a:gd name="connsiteX11" fmla="*/ 2788171 w 2983043"/>
                <a:gd name="connsiteY11" fmla="*/ 369281 h 1988325"/>
                <a:gd name="connsiteX12" fmla="*/ 2833141 w 2983043"/>
                <a:gd name="connsiteY12" fmla="*/ 429241 h 1988325"/>
                <a:gd name="connsiteX13" fmla="*/ 2878112 w 2983043"/>
                <a:gd name="connsiteY13" fmla="*/ 474212 h 1988325"/>
                <a:gd name="connsiteX14" fmla="*/ 2923082 w 2983043"/>
                <a:gd name="connsiteY14" fmla="*/ 549162 h 1988325"/>
                <a:gd name="connsiteX15" fmla="*/ 2953063 w 2983043"/>
                <a:gd name="connsiteY15" fmla="*/ 594133 h 1988325"/>
                <a:gd name="connsiteX16" fmla="*/ 2968053 w 2983043"/>
                <a:gd name="connsiteY16" fmla="*/ 684074 h 1988325"/>
                <a:gd name="connsiteX17" fmla="*/ 2983043 w 2983043"/>
                <a:gd name="connsiteY17" fmla="*/ 759025 h 1988325"/>
                <a:gd name="connsiteX18" fmla="*/ 2968053 w 2983043"/>
                <a:gd name="connsiteY18" fmla="*/ 1163759 h 1988325"/>
                <a:gd name="connsiteX19" fmla="*/ 2953063 w 2983043"/>
                <a:gd name="connsiteY19" fmla="*/ 1223720 h 1988325"/>
                <a:gd name="connsiteX20" fmla="*/ 2878112 w 2983043"/>
                <a:gd name="connsiteY20" fmla="*/ 1358631 h 1988325"/>
                <a:gd name="connsiteX21" fmla="*/ 2848132 w 2983043"/>
                <a:gd name="connsiteY21" fmla="*/ 1418592 h 1988325"/>
                <a:gd name="connsiteX22" fmla="*/ 2818151 w 2983043"/>
                <a:gd name="connsiteY22" fmla="*/ 1448572 h 1988325"/>
                <a:gd name="connsiteX23" fmla="*/ 2788171 w 2983043"/>
                <a:gd name="connsiteY23" fmla="*/ 1493543 h 1988325"/>
                <a:gd name="connsiteX24" fmla="*/ 2743200 w 2983043"/>
                <a:gd name="connsiteY24" fmla="*/ 1538513 h 1988325"/>
                <a:gd name="connsiteX25" fmla="*/ 2698230 w 2983043"/>
                <a:gd name="connsiteY25" fmla="*/ 1598474 h 1988325"/>
                <a:gd name="connsiteX26" fmla="*/ 2608289 w 2983043"/>
                <a:gd name="connsiteY26" fmla="*/ 1658435 h 1988325"/>
                <a:gd name="connsiteX27" fmla="*/ 2548328 w 2983043"/>
                <a:gd name="connsiteY27" fmla="*/ 1703405 h 1988325"/>
                <a:gd name="connsiteX28" fmla="*/ 2473378 w 2983043"/>
                <a:gd name="connsiteY28" fmla="*/ 1763366 h 1988325"/>
                <a:gd name="connsiteX29" fmla="*/ 2443397 w 2983043"/>
                <a:gd name="connsiteY29" fmla="*/ 1793346 h 1988325"/>
                <a:gd name="connsiteX30" fmla="*/ 2398427 w 2983043"/>
                <a:gd name="connsiteY30" fmla="*/ 1823326 h 1988325"/>
                <a:gd name="connsiteX31" fmla="*/ 2368446 w 2983043"/>
                <a:gd name="connsiteY31" fmla="*/ 1853307 h 1988325"/>
                <a:gd name="connsiteX32" fmla="*/ 2278505 w 2983043"/>
                <a:gd name="connsiteY32" fmla="*/ 1883287 h 1988325"/>
                <a:gd name="connsiteX33" fmla="*/ 2218545 w 2983043"/>
                <a:gd name="connsiteY33" fmla="*/ 1913267 h 1988325"/>
                <a:gd name="connsiteX34" fmla="*/ 2173574 w 2983043"/>
                <a:gd name="connsiteY34" fmla="*/ 1943248 h 1988325"/>
                <a:gd name="connsiteX35" fmla="*/ 2128604 w 2983043"/>
                <a:gd name="connsiteY35" fmla="*/ 1958238 h 1988325"/>
                <a:gd name="connsiteX36" fmla="*/ 2083633 w 2983043"/>
                <a:gd name="connsiteY36" fmla="*/ 1988218 h 198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83043" h="1988325">
                  <a:moveTo>
                    <a:pt x="0" y="39497"/>
                  </a:moveTo>
                  <a:cubicBezTo>
                    <a:pt x="371512" y="73270"/>
                    <a:pt x="138588" y="58395"/>
                    <a:pt x="809469" y="39497"/>
                  </a:cubicBezTo>
                  <a:lnTo>
                    <a:pt x="1229194" y="24507"/>
                  </a:lnTo>
                  <a:cubicBezTo>
                    <a:pt x="1614783" y="-7625"/>
                    <a:pt x="1553501" y="-8711"/>
                    <a:pt x="2173574" y="24507"/>
                  </a:cubicBezTo>
                  <a:cubicBezTo>
                    <a:pt x="2200444" y="25946"/>
                    <a:pt x="2222998" y="45978"/>
                    <a:pt x="2248525" y="54487"/>
                  </a:cubicBezTo>
                  <a:cubicBezTo>
                    <a:pt x="2283035" y="65990"/>
                    <a:pt x="2318614" y="74014"/>
                    <a:pt x="2353456" y="84467"/>
                  </a:cubicBezTo>
                  <a:cubicBezTo>
                    <a:pt x="2368591" y="89007"/>
                    <a:pt x="2383903" y="93234"/>
                    <a:pt x="2398427" y="99458"/>
                  </a:cubicBezTo>
                  <a:cubicBezTo>
                    <a:pt x="2582400" y="178304"/>
                    <a:pt x="2352802" y="84141"/>
                    <a:pt x="2503358" y="159418"/>
                  </a:cubicBezTo>
                  <a:cubicBezTo>
                    <a:pt x="2517491" y="166484"/>
                    <a:pt x="2533338" y="169411"/>
                    <a:pt x="2548328" y="174408"/>
                  </a:cubicBezTo>
                  <a:cubicBezTo>
                    <a:pt x="2578308" y="194395"/>
                    <a:pt x="2612791" y="208891"/>
                    <a:pt x="2638269" y="234369"/>
                  </a:cubicBezTo>
                  <a:cubicBezTo>
                    <a:pt x="2663253" y="259353"/>
                    <a:pt x="2683822" y="289722"/>
                    <a:pt x="2713220" y="309320"/>
                  </a:cubicBezTo>
                  <a:cubicBezTo>
                    <a:pt x="2749532" y="333528"/>
                    <a:pt x="2761469" y="337238"/>
                    <a:pt x="2788171" y="369281"/>
                  </a:cubicBezTo>
                  <a:cubicBezTo>
                    <a:pt x="2804165" y="388474"/>
                    <a:pt x="2816882" y="410272"/>
                    <a:pt x="2833141" y="429241"/>
                  </a:cubicBezTo>
                  <a:cubicBezTo>
                    <a:pt x="2846937" y="445337"/>
                    <a:pt x="2865392" y="457252"/>
                    <a:pt x="2878112" y="474212"/>
                  </a:cubicBezTo>
                  <a:cubicBezTo>
                    <a:pt x="2895593" y="497520"/>
                    <a:pt x="2907640" y="524455"/>
                    <a:pt x="2923082" y="549162"/>
                  </a:cubicBezTo>
                  <a:cubicBezTo>
                    <a:pt x="2932631" y="564440"/>
                    <a:pt x="2943069" y="579143"/>
                    <a:pt x="2953063" y="594133"/>
                  </a:cubicBezTo>
                  <a:cubicBezTo>
                    <a:pt x="2958060" y="624113"/>
                    <a:pt x="2962616" y="654170"/>
                    <a:pt x="2968053" y="684074"/>
                  </a:cubicBezTo>
                  <a:cubicBezTo>
                    <a:pt x="2972611" y="709141"/>
                    <a:pt x="2983043" y="733547"/>
                    <a:pt x="2983043" y="759025"/>
                  </a:cubicBezTo>
                  <a:cubicBezTo>
                    <a:pt x="2983043" y="894029"/>
                    <a:pt x="2976745" y="1029035"/>
                    <a:pt x="2968053" y="1163759"/>
                  </a:cubicBezTo>
                  <a:cubicBezTo>
                    <a:pt x="2966727" y="1184318"/>
                    <a:pt x="2958983" y="1203987"/>
                    <a:pt x="2953063" y="1223720"/>
                  </a:cubicBezTo>
                  <a:cubicBezTo>
                    <a:pt x="2921619" y="1328531"/>
                    <a:pt x="2941912" y="1294831"/>
                    <a:pt x="2878112" y="1358631"/>
                  </a:cubicBezTo>
                  <a:cubicBezTo>
                    <a:pt x="2868119" y="1378618"/>
                    <a:pt x="2860527" y="1399999"/>
                    <a:pt x="2848132" y="1418592"/>
                  </a:cubicBezTo>
                  <a:cubicBezTo>
                    <a:pt x="2840292" y="1430351"/>
                    <a:pt x="2826980" y="1437536"/>
                    <a:pt x="2818151" y="1448572"/>
                  </a:cubicBezTo>
                  <a:cubicBezTo>
                    <a:pt x="2806896" y="1462640"/>
                    <a:pt x="2799705" y="1479703"/>
                    <a:pt x="2788171" y="1493543"/>
                  </a:cubicBezTo>
                  <a:cubicBezTo>
                    <a:pt x="2774600" y="1509829"/>
                    <a:pt x="2756996" y="1522417"/>
                    <a:pt x="2743200" y="1538513"/>
                  </a:cubicBezTo>
                  <a:cubicBezTo>
                    <a:pt x="2726941" y="1557482"/>
                    <a:pt x="2716903" y="1581876"/>
                    <a:pt x="2698230" y="1598474"/>
                  </a:cubicBezTo>
                  <a:cubicBezTo>
                    <a:pt x="2671300" y="1622412"/>
                    <a:pt x="2637115" y="1636816"/>
                    <a:pt x="2608289" y="1658435"/>
                  </a:cubicBezTo>
                  <a:lnTo>
                    <a:pt x="2548328" y="1703405"/>
                  </a:lnTo>
                  <a:cubicBezTo>
                    <a:pt x="2488618" y="1792971"/>
                    <a:pt x="2553827" y="1715097"/>
                    <a:pt x="2473378" y="1763366"/>
                  </a:cubicBezTo>
                  <a:cubicBezTo>
                    <a:pt x="2461259" y="1770637"/>
                    <a:pt x="2454433" y="1784517"/>
                    <a:pt x="2443397" y="1793346"/>
                  </a:cubicBezTo>
                  <a:cubicBezTo>
                    <a:pt x="2429329" y="1804600"/>
                    <a:pt x="2412495" y="1812072"/>
                    <a:pt x="2398427" y="1823326"/>
                  </a:cubicBezTo>
                  <a:cubicBezTo>
                    <a:pt x="2387391" y="1832155"/>
                    <a:pt x="2381087" y="1846986"/>
                    <a:pt x="2368446" y="1853307"/>
                  </a:cubicBezTo>
                  <a:cubicBezTo>
                    <a:pt x="2340180" y="1867440"/>
                    <a:pt x="2306771" y="1869154"/>
                    <a:pt x="2278505" y="1883287"/>
                  </a:cubicBezTo>
                  <a:cubicBezTo>
                    <a:pt x="2258518" y="1893280"/>
                    <a:pt x="2237947" y="1902180"/>
                    <a:pt x="2218545" y="1913267"/>
                  </a:cubicBezTo>
                  <a:cubicBezTo>
                    <a:pt x="2202903" y="1922206"/>
                    <a:pt x="2189688" y="1935191"/>
                    <a:pt x="2173574" y="1943248"/>
                  </a:cubicBezTo>
                  <a:cubicBezTo>
                    <a:pt x="2159441" y="1950314"/>
                    <a:pt x="2143594" y="1953241"/>
                    <a:pt x="2128604" y="1958238"/>
                  </a:cubicBezTo>
                  <a:cubicBezTo>
                    <a:pt x="2095090" y="1991751"/>
                    <a:pt x="2112756" y="1988218"/>
                    <a:pt x="2083633" y="1988218"/>
                  </a:cubicBezTo>
                </a:path>
              </a:pathLst>
            </a:custGeom>
            <a:noFill/>
            <a:ln w="28575">
              <a:solidFill>
                <a:srgbClr val="FF8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AC06459-9D78-714A-14B3-50E9E7B1F6CF}"/>
                </a:ext>
              </a:extLst>
            </p:cNvPr>
            <p:cNvSpPr/>
            <p:nvPr/>
          </p:nvSpPr>
          <p:spPr>
            <a:xfrm>
              <a:off x="9683651" y="2488774"/>
              <a:ext cx="931990" cy="45719"/>
            </a:xfrm>
            <a:custGeom>
              <a:avLst/>
              <a:gdLst>
                <a:gd name="connsiteX0" fmla="*/ 869429 w 869429"/>
                <a:gd name="connsiteY0" fmla="*/ 45155 h 45155"/>
                <a:gd name="connsiteX1" fmla="*/ 239842 w 869429"/>
                <a:gd name="connsiteY1" fmla="*/ 15175 h 45155"/>
                <a:gd name="connsiteX2" fmla="*/ 0 w 869429"/>
                <a:gd name="connsiteY2" fmla="*/ 185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429" h="45155">
                  <a:moveTo>
                    <a:pt x="869429" y="45155"/>
                  </a:moveTo>
                  <a:lnTo>
                    <a:pt x="239842" y="15175"/>
                  </a:lnTo>
                  <a:cubicBezTo>
                    <a:pt x="-71696" y="-2798"/>
                    <a:pt x="218848" y="185"/>
                    <a:pt x="0" y="185"/>
                  </a:cubicBezTo>
                </a:path>
              </a:pathLst>
            </a:custGeom>
            <a:noFill/>
            <a:ln w="28575">
              <a:solidFill>
                <a:srgbClr val="FF8F0B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8D04352-A876-735C-ACDB-A9DA8BE56F7E}"/>
                </a:ext>
              </a:extLst>
            </p:cNvPr>
            <p:cNvSpPr/>
            <p:nvPr/>
          </p:nvSpPr>
          <p:spPr>
            <a:xfrm>
              <a:off x="7869840" y="839448"/>
              <a:ext cx="764498" cy="2623279"/>
            </a:xfrm>
            <a:custGeom>
              <a:avLst/>
              <a:gdLst>
                <a:gd name="connsiteX0" fmla="*/ 764498 w 764498"/>
                <a:gd name="connsiteY0" fmla="*/ 0 h 2623279"/>
                <a:gd name="connsiteX1" fmla="*/ 749508 w 764498"/>
                <a:gd name="connsiteY1" fmla="*/ 1469036 h 2623279"/>
                <a:gd name="connsiteX2" fmla="*/ 719528 w 764498"/>
                <a:gd name="connsiteY2" fmla="*/ 1738859 h 2623279"/>
                <a:gd name="connsiteX3" fmla="*/ 704538 w 764498"/>
                <a:gd name="connsiteY3" fmla="*/ 1813810 h 2623279"/>
                <a:gd name="connsiteX4" fmla="*/ 689548 w 764498"/>
                <a:gd name="connsiteY4" fmla="*/ 1858781 h 2623279"/>
                <a:gd name="connsiteX5" fmla="*/ 674557 w 764498"/>
                <a:gd name="connsiteY5" fmla="*/ 1918741 h 2623279"/>
                <a:gd name="connsiteX6" fmla="*/ 599607 w 764498"/>
                <a:gd name="connsiteY6" fmla="*/ 2053653 h 2623279"/>
                <a:gd name="connsiteX7" fmla="*/ 569626 w 764498"/>
                <a:gd name="connsiteY7" fmla="*/ 2098623 h 2623279"/>
                <a:gd name="connsiteX8" fmla="*/ 509666 w 764498"/>
                <a:gd name="connsiteY8" fmla="*/ 2188564 h 2623279"/>
                <a:gd name="connsiteX9" fmla="*/ 479685 w 764498"/>
                <a:gd name="connsiteY9" fmla="*/ 2233535 h 2623279"/>
                <a:gd name="connsiteX10" fmla="*/ 434715 w 764498"/>
                <a:gd name="connsiteY10" fmla="*/ 2263515 h 2623279"/>
                <a:gd name="connsiteX11" fmla="*/ 374754 w 764498"/>
                <a:gd name="connsiteY11" fmla="*/ 2323476 h 2623279"/>
                <a:gd name="connsiteX12" fmla="*/ 269823 w 764498"/>
                <a:gd name="connsiteY12" fmla="*/ 2413417 h 2623279"/>
                <a:gd name="connsiteX13" fmla="*/ 149902 w 764498"/>
                <a:gd name="connsiteY13" fmla="*/ 2533338 h 2623279"/>
                <a:gd name="connsiteX14" fmla="*/ 119921 w 764498"/>
                <a:gd name="connsiteY14" fmla="*/ 2563318 h 2623279"/>
                <a:gd name="connsiteX15" fmla="*/ 74951 w 764498"/>
                <a:gd name="connsiteY15" fmla="*/ 2578309 h 2623279"/>
                <a:gd name="connsiteX16" fmla="*/ 44970 w 764498"/>
                <a:gd name="connsiteY16" fmla="*/ 2608289 h 2623279"/>
                <a:gd name="connsiteX17" fmla="*/ 0 w 764498"/>
                <a:gd name="connsiteY17" fmla="*/ 2623279 h 262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4498" h="2623279">
                  <a:moveTo>
                    <a:pt x="764498" y="0"/>
                  </a:moveTo>
                  <a:cubicBezTo>
                    <a:pt x="759501" y="489679"/>
                    <a:pt x="758410" y="979413"/>
                    <a:pt x="749508" y="1469036"/>
                  </a:cubicBezTo>
                  <a:cubicBezTo>
                    <a:pt x="747706" y="1568163"/>
                    <a:pt x="736473" y="1645661"/>
                    <a:pt x="719528" y="1738859"/>
                  </a:cubicBezTo>
                  <a:cubicBezTo>
                    <a:pt x="714970" y="1763926"/>
                    <a:pt x="710717" y="1789092"/>
                    <a:pt x="704538" y="1813810"/>
                  </a:cubicBezTo>
                  <a:cubicBezTo>
                    <a:pt x="700706" y="1829139"/>
                    <a:pt x="693889" y="1843588"/>
                    <a:pt x="689548" y="1858781"/>
                  </a:cubicBezTo>
                  <a:cubicBezTo>
                    <a:pt x="683888" y="1878590"/>
                    <a:pt x="680217" y="1898932"/>
                    <a:pt x="674557" y="1918741"/>
                  </a:cubicBezTo>
                  <a:cubicBezTo>
                    <a:pt x="654768" y="1988002"/>
                    <a:pt x="653294" y="1973123"/>
                    <a:pt x="599607" y="2053653"/>
                  </a:cubicBezTo>
                  <a:lnTo>
                    <a:pt x="569626" y="2098623"/>
                  </a:lnTo>
                  <a:cubicBezTo>
                    <a:pt x="543283" y="2177654"/>
                    <a:pt x="572047" y="2113707"/>
                    <a:pt x="509666" y="2188564"/>
                  </a:cubicBezTo>
                  <a:cubicBezTo>
                    <a:pt x="498132" y="2202404"/>
                    <a:pt x="492424" y="2220796"/>
                    <a:pt x="479685" y="2233535"/>
                  </a:cubicBezTo>
                  <a:cubicBezTo>
                    <a:pt x="466946" y="2246274"/>
                    <a:pt x="448394" y="2251791"/>
                    <a:pt x="434715" y="2263515"/>
                  </a:cubicBezTo>
                  <a:cubicBezTo>
                    <a:pt x="413254" y="2281910"/>
                    <a:pt x="398273" y="2307797"/>
                    <a:pt x="374754" y="2323476"/>
                  </a:cubicBezTo>
                  <a:cubicBezTo>
                    <a:pt x="306264" y="2369136"/>
                    <a:pt x="342525" y="2340716"/>
                    <a:pt x="269823" y="2413417"/>
                  </a:cubicBezTo>
                  <a:lnTo>
                    <a:pt x="149902" y="2533338"/>
                  </a:lnTo>
                  <a:cubicBezTo>
                    <a:pt x="139908" y="2543331"/>
                    <a:pt x="133329" y="2558849"/>
                    <a:pt x="119921" y="2563318"/>
                  </a:cubicBezTo>
                  <a:lnTo>
                    <a:pt x="74951" y="2578309"/>
                  </a:lnTo>
                  <a:cubicBezTo>
                    <a:pt x="64957" y="2588302"/>
                    <a:pt x="57089" y="2601018"/>
                    <a:pt x="44970" y="2608289"/>
                  </a:cubicBezTo>
                  <a:cubicBezTo>
                    <a:pt x="31421" y="2616418"/>
                    <a:pt x="0" y="2623279"/>
                    <a:pt x="0" y="2623279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6927882-E4BC-B4AC-46FE-50377C3F301A}"/>
                </a:ext>
              </a:extLst>
            </p:cNvPr>
            <p:cNvSpPr/>
            <p:nvPr/>
          </p:nvSpPr>
          <p:spPr>
            <a:xfrm>
              <a:off x="6460765" y="3432747"/>
              <a:ext cx="914400" cy="44970"/>
            </a:xfrm>
            <a:custGeom>
              <a:avLst/>
              <a:gdLst>
                <a:gd name="connsiteX0" fmla="*/ 914400 w 914400"/>
                <a:gd name="connsiteY0" fmla="*/ 29980 h 44970"/>
                <a:gd name="connsiteX1" fmla="*/ 374754 w 914400"/>
                <a:gd name="connsiteY1" fmla="*/ 44970 h 44970"/>
                <a:gd name="connsiteX2" fmla="*/ 29980 w 914400"/>
                <a:gd name="connsiteY2" fmla="*/ 14990 h 44970"/>
                <a:gd name="connsiteX3" fmla="*/ 0 w 914400"/>
                <a:gd name="connsiteY3" fmla="*/ 0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" h="44970">
                  <a:moveTo>
                    <a:pt x="914400" y="29980"/>
                  </a:moveTo>
                  <a:cubicBezTo>
                    <a:pt x="734518" y="34977"/>
                    <a:pt x="554705" y="44970"/>
                    <a:pt x="374754" y="44970"/>
                  </a:cubicBezTo>
                  <a:cubicBezTo>
                    <a:pt x="310091" y="44970"/>
                    <a:pt x="128038" y="43006"/>
                    <a:pt x="29980" y="14990"/>
                  </a:cubicBezTo>
                  <a:cubicBezTo>
                    <a:pt x="19237" y="11921"/>
                    <a:pt x="9993" y="4997"/>
                    <a:pt x="0" y="0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EA8B39B-0C8A-7E22-0246-7A73226DDB58}"/>
                </a:ext>
              </a:extLst>
            </p:cNvPr>
            <p:cNvSpPr/>
            <p:nvPr/>
          </p:nvSpPr>
          <p:spPr>
            <a:xfrm>
              <a:off x="8994103" y="419724"/>
              <a:ext cx="3127126" cy="3013023"/>
            </a:xfrm>
            <a:custGeom>
              <a:avLst/>
              <a:gdLst>
                <a:gd name="connsiteX0" fmla="*/ 0 w 3147935"/>
                <a:gd name="connsiteY0" fmla="*/ 119921 h 3013023"/>
                <a:gd name="connsiteX1" fmla="*/ 269823 w 3147935"/>
                <a:gd name="connsiteY1" fmla="*/ 74951 h 3013023"/>
                <a:gd name="connsiteX2" fmla="*/ 434715 w 3147935"/>
                <a:gd name="connsiteY2" fmla="*/ 29980 h 3013023"/>
                <a:gd name="connsiteX3" fmla="*/ 734518 w 3147935"/>
                <a:gd name="connsiteY3" fmla="*/ 0 h 3013023"/>
                <a:gd name="connsiteX4" fmla="*/ 2413417 w 3147935"/>
                <a:gd name="connsiteY4" fmla="*/ 14990 h 3013023"/>
                <a:gd name="connsiteX5" fmla="*/ 2563318 w 3147935"/>
                <a:gd name="connsiteY5" fmla="*/ 44970 h 3013023"/>
                <a:gd name="connsiteX6" fmla="*/ 2623279 w 3147935"/>
                <a:gd name="connsiteY6" fmla="*/ 59960 h 3013023"/>
                <a:gd name="connsiteX7" fmla="*/ 2713220 w 3147935"/>
                <a:gd name="connsiteY7" fmla="*/ 89941 h 3013023"/>
                <a:gd name="connsiteX8" fmla="*/ 2758190 w 3147935"/>
                <a:gd name="connsiteY8" fmla="*/ 119921 h 3013023"/>
                <a:gd name="connsiteX9" fmla="*/ 2803161 w 3147935"/>
                <a:gd name="connsiteY9" fmla="*/ 134911 h 3013023"/>
                <a:gd name="connsiteX10" fmla="*/ 2878112 w 3147935"/>
                <a:gd name="connsiteY10" fmla="*/ 179882 h 3013023"/>
                <a:gd name="connsiteX11" fmla="*/ 2983043 w 3147935"/>
                <a:gd name="connsiteY11" fmla="*/ 299803 h 3013023"/>
                <a:gd name="connsiteX12" fmla="*/ 3028013 w 3147935"/>
                <a:gd name="connsiteY12" fmla="*/ 389744 h 3013023"/>
                <a:gd name="connsiteX13" fmla="*/ 3057994 w 3147935"/>
                <a:gd name="connsiteY13" fmla="*/ 479685 h 3013023"/>
                <a:gd name="connsiteX14" fmla="*/ 3072984 w 3147935"/>
                <a:gd name="connsiteY14" fmla="*/ 524656 h 3013023"/>
                <a:gd name="connsiteX15" fmla="*/ 3102964 w 3147935"/>
                <a:gd name="connsiteY15" fmla="*/ 569626 h 3013023"/>
                <a:gd name="connsiteX16" fmla="*/ 3132945 w 3147935"/>
                <a:gd name="connsiteY16" fmla="*/ 659567 h 3013023"/>
                <a:gd name="connsiteX17" fmla="*/ 3147935 w 3147935"/>
                <a:gd name="connsiteY17" fmla="*/ 704537 h 3013023"/>
                <a:gd name="connsiteX18" fmla="*/ 3132945 w 3147935"/>
                <a:gd name="connsiteY18" fmla="*/ 1064301 h 3013023"/>
                <a:gd name="connsiteX19" fmla="*/ 3102964 w 3147935"/>
                <a:gd name="connsiteY19" fmla="*/ 1304144 h 3013023"/>
                <a:gd name="connsiteX20" fmla="*/ 3087974 w 3147935"/>
                <a:gd name="connsiteY20" fmla="*/ 1364105 h 3013023"/>
                <a:gd name="connsiteX21" fmla="*/ 3072984 w 3147935"/>
                <a:gd name="connsiteY21" fmla="*/ 1439056 h 3013023"/>
                <a:gd name="connsiteX22" fmla="*/ 3028013 w 3147935"/>
                <a:gd name="connsiteY22" fmla="*/ 1573967 h 3013023"/>
                <a:gd name="connsiteX23" fmla="*/ 3013023 w 3147935"/>
                <a:gd name="connsiteY23" fmla="*/ 1618937 h 3013023"/>
                <a:gd name="connsiteX24" fmla="*/ 2983043 w 3147935"/>
                <a:gd name="connsiteY24" fmla="*/ 1723869 h 3013023"/>
                <a:gd name="connsiteX25" fmla="*/ 2953063 w 3147935"/>
                <a:gd name="connsiteY25" fmla="*/ 1783829 h 3013023"/>
                <a:gd name="connsiteX26" fmla="*/ 2938072 w 3147935"/>
                <a:gd name="connsiteY26" fmla="*/ 1828800 h 3013023"/>
                <a:gd name="connsiteX27" fmla="*/ 2923082 w 3147935"/>
                <a:gd name="connsiteY27" fmla="*/ 1888760 h 3013023"/>
                <a:gd name="connsiteX28" fmla="*/ 2893102 w 3147935"/>
                <a:gd name="connsiteY28" fmla="*/ 1918741 h 3013023"/>
                <a:gd name="connsiteX29" fmla="*/ 2833141 w 3147935"/>
                <a:gd name="connsiteY29" fmla="*/ 2053652 h 3013023"/>
                <a:gd name="connsiteX30" fmla="*/ 2803161 w 3147935"/>
                <a:gd name="connsiteY30" fmla="*/ 2143593 h 3013023"/>
                <a:gd name="connsiteX31" fmla="*/ 2773181 w 3147935"/>
                <a:gd name="connsiteY31" fmla="*/ 2188564 h 3013023"/>
                <a:gd name="connsiteX32" fmla="*/ 2758190 w 3147935"/>
                <a:gd name="connsiteY32" fmla="*/ 2233534 h 3013023"/>
                <a:gd name="connsiteX33" fmla="*/ 2728210 w 3147935"/>
                <a:gd name="connsiteY33" fmla="*/ 2278505 h 3013023"/>
                <a:gd name="connsiteX34" fmla="*/ 2698230 w 3147935"/>
                <a:gd name="connsiteY34" fmla="*/ 2368446 h 3013023"/>
                <a:gd name="connsiteX35" fmla="*/ 2638269 w 3147935"/>
                <a:gd name="connsiteY35" fmla="*/ 2458387 h 3013023"/>
                <a:gd name="connsiteX36" fmla="*/ 2608289 w 3147935"/>
                <a:gd name="connsiteY36" fmla="*/ 2503357 h 3013023"/>
                <a:gd name="connsiteX37" fmla="*/ 2503358 w 3147935"/>
                <a:gd name="connsiteY37" fmla="*/ 2608288 h 3013023"/>
                <a:gd name="connsiteX38" fmla="*/ 2473377 w 3147935"/>
                <a:gd name="connsiteY38" fmla="*/ 2638269 h 3013023"/>
                <a:gd name="connsiteX39" fmla="*/ 2443397 w 3147935"/>
                <a:gd name="connsiteY39" fmla="*/ 2683239 h 3013023"/>
                <a:gd name="connsiteX40" fmla="*/ 2398427 w 3147935"/>
                <a:gd name="connsiteY40" fmla="*/ 2713219 h 3013023"/>
                <a:gd name="connsiteX41" fmla="*/ 2383436 w 3147935"/>
                <a:gd name="connsiteY41" fmla="*/ 2758190 h 3013023"/>
                <a:gd name="connsiteX42" fmla="*/ 2323476 w 3147935"/>
                <a:gd name="connsiteY42" fmla="*/ 2833141 h 3013023"/>
                <a:gd name="connsiteX43" fmla="*/ 2308486 w 3147935"/>
                <a:gd name="connsiteY43" fmla="*/ 2878111 h 3013023"/>
                <a:gd name="connsiteX44" fmla="*/ 2233535 w 3147935"/>
                <a:gd name="connsiteY44" fmla="*/ 2938072 h 3013023"/>
                <a:gd name="connsiteX45" fmla="*/ 2203554 w 3147935"/>
                <a:gd name="connsiteY45" fmla="*/ 2968052 h 3013023"/>
                <a:gd name="connsiteX46" fmla="*/ 2098623 w 3147935"/>
                <a:gd name="connsiteY46" fmla="*/ 3013023 h 3013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147935" h="3013023">
                  <a:moveTo>
                    <a:pt x="0" y="119921"/>
                  </a:moveTo>
                  <a:cubicBezTo>
                    <a:pt x="33062" y="114835"/>
                    <a:pt x="202918" y="91677"/>
                    <a:pt x="269823" y="74951"/>
                  </a:cubicBezTo>
                  <a:cubicBezTo>
                    <a:pt x="348723" y="55226"/>
                    <a:pt x="312921" y="42159"/>
                    <a:pt x="434715" y="29980"/>
                  </a:cubicBezTo>
                  <a:lnTo>
                    <a:pt x="734518" y="0"/>
                  </a:lnTo>
                  <a:lnTo>
                    <a:pt x="2413417" y="14990"/>
                  </a:lnTo>
                  <a:cubicBezTo>
                    <a:pt x="2508553" y="16589"/>
                    <a:pt x="2496205" y="25795"/>
                    <a:pt x="2563318" y="44970"/>
                  </a:cubicBezTo>
                  <a:cubicBezTo>
                    <a:pt x="2583127" y="50630"/>
                    <a:pt x="2603546" y="54040"/>
                    <a:pt x="2623279" y="59960"/>
                  </a:cubicBezTo>
                  <a:cubicBezTo>
                    <a:pt x="2653548" y="69041"/>
                    <a:pt x="2713220" y="89941"/>
                    <a:pt x="2713220" y="89941"/>
                  </a:cubicBezTo>
                  <a:cubicBezTo>
                    <a:pt x="2728210" y="99934"/>
                    <a:pt x="2742076" y="111864"/>
                    <a:pt x="2758190" y="119921"/>
                  </a:cubicBezTo>
                  <a:cubicBezTo>
                    <a:pt x="2772323" y="126987"/>
                    <a:pt x="2789612" y="126781"/>
                    <a:pt x="2803161" y="134911"/>
                  </a:cubicBezTo>
                  <a:cubicBezTo>
                    <a:pt x="2906045" y="196642"/>
                    <a:pt x="2750716" y="137418"/>
                    <a:pt x="2878112" y="179882"/>
                  </a:cubicBezTo>
                  <a:cubicBezTo>
                    <a:pt x="2965802" y="267572"/>
                    <a:pt x="2933464" y="225435"/>
                    <a:pt x="2983043" y="299803"/>
                  </a:cubicBezTo>
                  <a:cubicBezTo>
                    <a:pt x="3037707" y="463799"/>
                    <a:pt x="2950529" y="215406"/>
                    <a:pt x="3028013" y="389744"/>
                  </a:cubicBezTo>
                  <a:cubicBezTo>
                    <a:pt x="3040848" y="418622"/>
                    <a:pt x="3048000" y="449705"/>
                    <a:pt x="3057994" y="479685"/>
                  </a:cubicBezTo>
                  <a:cubicBezTo>
                    <a:pt x="3062991" y="494675"/>
                    <a:pt x="3064219" y="511509"/>
                    <a:pt x="3072984" y="524656"/>
                  </a:cubicBezTo>
                  <a:cubicBezTo>
                    <a:pt x="3082977" y="539646"/>
                    <a:pt x="3095647" y="553163"/>
                    <a:pt x="3102964" y="569626"/>
                  </a:cubicBezTo>
                  <a:cubicBezTo>
                    <a:pt x="3115799" y="598504"/>
                    <a:pt x="3122951" y="629587"/>
                    <a:pt x="3132945" y="659567"/>
                  </a:cubicBezTo>
                  <a:lnTo>
                    <a:pt x="3147935" y="704537"/>
                  </a:lnTo>
                  <a:cubicBezTo>
                    <a:pt x="3142938" y="824458"/>
                    <a:pt x="3139993" y="944483"/>
                    <a:pt x="3132945" y="1064301"/>
                  </a:cubicBezTo>
                  <a:cubicBezTo>
                    <a:pt x="3128640" y="1137488"/>
                    <a:pt x="3117911" y="1229407"/>
                    <a:pt x="3102964" y="1304144"/>
                  </a:cubicBezTo>
                  <a:cubicBezTo>
                    <a:pt x="3098924" y="1324346"/>
                    <a:pt x="3092443" y="1343993"/>
                    <a:pt x="3087974" y="1364105"/>
                  </a:cubicBezTo>
                  <a:cubicBezTo>
                    <a:pt x="3082447" y="1388977"/>
                    <a:pt x="3079688" y="1414475"/>
                    <a:pt x="3072984" y="1439056"/>
                  </a:cubicBezTo>
                  <a:cubicBezTo>
                    <a:pt x="3072976" y="1439087"/>
                    <a:pt x="3035513" y="1551467"/>
                    <a:pt x="3028013" y="1573967"/>
                  </a:cubicBezTo>
                  <a:cubicBezTo>
                    <a:pt x="3023016" y="1588957"/>
                    <a:pt x="3016855" y="1603608"/>
                    <a:pt x="3013023" y="1618937"/>
                  </a:cubicBezTo>
                  <a:cubicBezTo>
                    <a:pt x="3005417" y="1649363"/>
                    <a:pt x="2995946" y="1693763"/>
                    <a:pt x="2983043" y="1723869"/>
                  </a:cubicBezTo>
                  <a:cubicBezTo>
                    <a:pt x="2974241" y="1744408"/>
                    <a:pt x="2961866" y="1763290"/>
                    <a:pt x="2953063" y="1783829"/>
                  </a:cubicBezTo>
                  <a:cubicBezTo>
                    <a:pt x="2946839" y="1798353"/>
                    <a:pt x="2942413" y="1813607"/>
                    <a:pt x="2938072" y="1828800"/>
                  </a:cubicBezTo>
                  <a:cubicBezTo>
                    <a:pt x="2932412" y="1848609"/>
                    <a:pt x="2932295" y="1870333"/>
                    <a:pt x="2923082" y="1888760"/>
                  </a:cubicBezTo>
                  <a:cubicBezTo>
                    <a:pt x="2916762" y="1901401"/>
                    <a:pt x="2903095" y="1908747"/>
                    <a:pt x="2893102" y="1918741"/>
                  </a:cubicBezTo>
                  <a:cubicBezTo>
                    <a:pt x="2857425" y="2025773"/>
                    <a:pt x="2880652" y="1982388"/>
                    <a:pt x="2833141" y="2053652"/>
                  </a:cubicBezTo>
                  <a:cubicBezTo>
                    <a:pt x="2823148" y="2083632"/>
                    <a:pt x="2820690" y="2117298"/>
                    <a:pt x="2803161" y="2143593"/>
                  </a:cubicBezTo>
                  <a:cubicBezTo>
                    <a:pt x="2793168" y="2158583"/>
                    <a:pt x="2781238" y="2172450"/>
                    <a:pt x="2773181" y="2188564"/>
                  </a:cubicBezTo>
                  <a:cubicBezTo>
                    <a:pt x="2766115" y="2202697"/>
                    <a:pt x="2765256" y="2219401"/>
                    <a:pt x="2758190" y="2233534"/>
                  </a:cubicBezTo>
                  <a:cubicBezTo>
                    <a:pt x="2750133" y="2249648"/>
                    <a:pt x="2735527" y="2262042"/>
                    <a:pt x="2728210" y="2278505"/>
                  </a:cubicBezTo>
                  <a:cubicBezTo>
                    <a:pt x="2715375" y="2307383"/>
                    <a:pt x="2715760" y="2342152"/>
                    <a:pt x="2698230" y="2368446"/>
                  </a:cubicBezTo>
                  <a:lnTo>
                    <a:pt x="2638269" y="2458387"/>
                  </a:lnTo>
                  <a:cubicBezTo>
                    <a:pt x="2628276" y="2473377"/>
                    <a:pt x="2621028" y="2490618"/>
                    <a:pt x="2608289" y="2503357"/>
                  </a:cubicBezTo>
                  <a:lnTo>
                    <a:pt x="2503358" y="2608288"/>
                  </a:lnTo>
                  <a:cubicBezTo>
                    <a:pt x="2493364" y="2618282"/>
                    <a:pt x="2481217" y="2626509"/>
                    <a:pt x="2473377" y="2638269"/>
                  </a:cubicBezTo>
                  <a:cubicBezTo>
                    <a:pt x="2463384" y="2653259"/>
                    <a:pt x="2456136" y="2670500"/>
                    <a:pt x="2443397" y="2683239"/>
                  </a:cubicBezTo>
                  <a:cubicBezTo>
                    <a:pt x="2430658" y="2695978"/>
                    <a:pt x="2413417" y="2703226"/>
                    <a:pt x="2398427" y="2713219"/>
                  </a:cubicBezTo>
                  <a:cubicBezTo>
                    <a:pt x="2393430" y="2728209"/>
                    <a:pt x="2390503" y="2744057"/>
                    <a:pt x="2383436" y="2758190"/>
                  </a:cubicBezTo>
                  <a:cubicBezTo>
                    <a:pt x="2364526" y="2796009"/>
                    <a:pt x="2351360" y="2805256"/>
                    <a:pt x="2323476" y="2833141"/>
                  </a:cubicBezTo>
                  <a:cubicBezTo>
                    <a:pt x="2318479" y="2848131"/>
                    <a:pt x="2316616" y="2864562"/>
                    <a:pt x="2308486" y="2878111"/>
                  </a:cubicBezTo>
                  <a:cubicBezTo>
                    <a:pt x="2291781" y="2905953"/>
                    <a:pt x="2257103" y="2919218"/>
                    <a:pt x="2233535" y="2938072"/>
                  </a:cubicBezTo>
                  <a:cubicBezTo>
                    <a:pt x="2222499" y="2946901"/>
                    <a:pt x="2216195" y="2961732"/>
                    <a:pt x="2203554" y="2968052"/>
                  </a:cubicBezTo>
                  <a:cubicBezTo>
                    <a:pt x="2074696" y="3032481"/>
                    <a:pt x="2143162" y="2968484"/>
                    <a:pt x="2098623" y="3013023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E24773F-E0A9-894C-6C6D-27005B190C55}"/>
                </a:ext>
              </a:extLst>
            </p:cNvPr>
            <p:cNvSpPr/>
            <p:nvPr/>
          </p:nvSpPr>
          <p:spPr>
            <a:xfrm>
              <a:off x="9701241" y="3387778"/>
              <a:ext cx="914400" cy="44970"/>
            </a:xfrm>
            <a:custGeom>
              <a:avLst/>
              <a:gdLst>
                <a:gd name="connsiteX0" fmla="*/ 914400 w 914400"/>
                <a:gd name="connsiteY0" fmla="*/ 29980 h 44970"/>
                <a:gd name="connsiteX1" fmla="*/ 374754 w 914400"/>
                <a:gd name="connsiteY1" fmla="*/ 44970 h 44970"/>
                <a:gd name="connsiteX2" fmla="*/ 29980 w 914400"/>
                <a:gd name="connsiteY2" fmla="*/ 14990 h 44970"/>
                <a:gd name="connsiteX3" fmla="*/ 0 w 914400"/>
                <a:gd name="connsiteY3" fmla="*/ 0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" h="44970">
                  <a:moveTo>
                    <a:pt x="914400" y="29980"/>
                  </a:moveTo>
                  <a:cubicBezTo>
                    <a:pt x="734518" y="34977"/>
                    <a:pt x="554705" y="44970"/>
                    <a:pt x="374754" y="44970"/>
                  </a:cubicBezTo>
                  <a:cubicBezTo>
                    <a:pt x="310091" y="44970"/>
                    <a:pt x="128038" y="43006"/>
                    <a:pt x="29980" y="14990"/>
                  </a:cubicBezTo>
                  <a:cubicBezTo>
                    <a:pt x="19237" y="11921"/>
                    <a:pt x="9993" y="4997"/>
                    <a:pt x="0" y="0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251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50682</TotalTime>
  <Words>876</Words>
  <Application>Microsoft Macintosh PowerPoint</Application>
  <PresentationFormat>Widescreen</PresentationFormat>
  <Paragraphs>137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Lucida Grande</vt:lpstr>
      <vt:lpstr>Times New Roman</vt:lpstr>
      <vt:lpstr>Wingdings</vt:lpstr>
      <vt:lpstr>Office Theme</vt:lpstr>
      <vt:lpstr>Midterm Debrief</vt:lpstr>
      <vt:lpstr>Announcement</vt:lpstr>
      <vt:lpstr>Preliminary midterm score distribution</vt:lpstr>
      <vt:lpstr>Adjusted midterm score distribution</vt:lpstr>
      <vt:lpstr>Breakdown by questions</vt:lpstr>
      <vt:lpstr>Last year’s distribution</vt:lpstr>
      <vt:lpstr>Proposal</vt:lpstr>
      <vt:lpstr>Transformer Self-Attention Recap</vt:lpstr>
      <vt:lpstr>Transformer Multihead Attention Recap</vt:lpstr>
      <vt:lpstr>PowerPoint Presentation</vt:lpstr>
      <vt:lpstr>Pretraining Recap</vt:lpstr>
      <vt:lpstr>Pre-training Model Architectures</vt:lpstr>
      <vt:lpstr>Unidirectional Pre-training</vt:lpstr>
      <vt:lpstr>GPT Pre-training and Fine-tuning</vt:lpstr>
      <vt:lpstr>GPT Technical Details</vt:lpstr>
      <vt:lpstr>Fine-tuning GPT for Downstream Tasks</vt:lpstr>
      <vt:lpstr>GPT for Natural Language Inference</vt:lpstr>
      <vt:lpstr>Independently Bidirectional Pre-training</vt:lpstr>
      <vt:lpstr>ELMo Technical Details</vt:lpstr>
      <vt:lpstr>Potential Problems of ELMo and GPT series</vt:lpstr>
      <vt:lpstr>Bidirectional Pre-training</vt:lpstr>
      <vt:lpstr>Masked Language Models</vt:lpstr>
      <vt:lpstr>Next Sentence Prediction</vt:lpstr>
      <vt:lpstr>BERT Input Representation</vt:lpstr>
      <vt:lpstr>BERT Technical Details</vt:lpstr>
      <vt:lpstr>BERT Fine-tuning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Nanyun Peng</cp:lastModifiedBy>
  <cp:revision>352</cp:revision>
  <cp:lastPrinted>2017-08-25T12:16:51Z</cp:lastPrinted>
  <dcterms:created xsi:type="dcterms:W3CDTF">2017-08-17T22:41:19Z</dcterms:created>
  <dcterms:modified xsi:type="dcterms:W3CDTF">2024-02-25T01:38:22Z</dcterms:modified>
</cp:coreProperties>
</file>